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 id="2147483771" r:id="rId2"/>
  </p:sldMasterIdLst>
  <p:notesMasterIdLst>
    <p:notesMasterId r:id="rId57"/>
  </p:notesMasterIdLst>
  <p:handoutMasterIdLst>
    <p:handoutMasterId r:id="rId58"/>
  </p:handoutMasterIdLst>
  <p:sldIdLst>
    <p:sldId id="326" r:id="rId3"/>
    <p:sldId id="256" r:id="rId4"/>
    <p:sldId id="257" r:id="rId5"/>
    <p:sldId id="259" r:id="rId6"/>
    <p:sldId id="260" r:id="rId7"/>
    <p:sldId id="261" r:id="rId8"/>
    <p:sldId id="262" r:id="rId9"/>
    <p:sldId id="258" r:id="rId10"/>
    <p:sldId id="269" r:id="rId11"/>
    <p:sldId id="275" r:id="rId12"/>
    <p:sldId id="264" r:id="rId13"/>
    <p:sldId id="279" r:id="rId14"/>
    <p:sldId id="280" r:id="rId15"/>
    <p:sldId id="273" r:id="rId16"/>
    <p:sldId id="265" r:id="rId17"/>
    <p:sldId id="283" r:id="rId18"/>
    <p:sldId id="284" r:id="rId19"/>
    <p:sldId id="281" r:id="rId20"/>
    <p:sldId id="282" r:id="rId21"/>
    <p:sldId id="285" r:id="rId22"/>
    <p:sldId id="287" r:id="rId23"/>
    <p:sldId id="288" r:id="rId24"/>
    <p:sldId id="289" r:id="rId25"/>
    <p:sldId id="290" r:id="rId26"/>
    <p:sldId id="291" r:id="rId27"/>
    <p:sldId id="292" r:id="rId28"/>
    <p:sldId id="293" r:id="rId29"/>
    <p:sldId id="294" r:id="rId30"/>
    <p:sldId id="295" r:id="rId31"/>
    <p:sldId id="297" r:id="rId32"/>
    <p:sldId id="298" r:id="rId33"/>
    <p:sldId id="299" r:id="rId34"/>
    <p:sldId id="300" r:id="rId35"/>
    <p:sldId id="302" r:id="rId36"/>
    <p:sldId id="304" r:id="rId37"/>
    <p:sldId id="305" r:id="rId38"/>
    <p:sldId id="306" r:id="rId39"/>
    <p:sldId id="307" r:id="rId40"/>
    <p:sldId id="308" r:id="rId41"/>
    <p:sldId id="309" r:id="rId42"/>
    <p:sldId id="310" r:id="rId43"/>
    <p:sldId id="311" r:id="rId44"/>
    <p:sldId id="328" r:id="rId45"/>
    <p:sldId id="312" r:id="rId46"/>
    <p:sldId id="313" r:id="rId47"/>
    <p:sldId id="314" r:id="rId48"/>
    <p:sldId id="315" r:id="rId49"/>
    <p:sldId id="316" r:id="rId50"/>
    <p:sldId id="317" r:id="rId51"/>
    <p:sldId id="320" r:id="rId52"/>
    <p:sldId id="321" r:id="rId53"/>
    <p:sldId id="322" r:id="rId54"/>
    <p:sldId id="323" r:id="rId55"/>
    <p:sldId id="324" r:id="rId5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A"/>
    <a:srgbClr val="990033"/>
    <a:srgbClr val="000096"/>
    <a:srgbClr val="00FFFF"/>
    <a:srgbClr val="0000FF"/>
    <a:srgbClr val="D3D3D3"/>
    <a:srgbClr val="FF00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varScale="1">
        <p:scale>
          <a:sx n="59" d="100"/>
          <a:sy n="59" d="100"/>
        </p:scale>
        <p:origin x="-136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37" d="100"/>
          <a:sy n="37" d="100"/>
        </p:scale>
        <p:origin x="-146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none" lIns="91440" tIns="45720" rIns="91440" bIns="45720" numCol="1" anchor="t" anchorCtr="0" compatLnSpc="1">
            <a:prstTxWarp prst="textNoShape">
              <a:avLst/>
            </a:prstTxWarp>
          </a:bodyPr>
          <a:lstStyle>
            <a:lvl1pPr>
              <a:defRPr sz="1200"/>
            </a:lvl1pPr>
          </a:lstStyle>
          <a:p>
            <a:endParaRPr lang="en-US"/>
          </a:p>
        </p:txBody>
      </p:sp>
      <p:sp>
        <p:nvSpPr>
          <p:cNvPr id="4403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none" lIns="91440" tIns="45720" rIns="91440" bIns="45720" numCol="1" anchor="t" anchorCtr="0" compatLnSpc="1">
            <a:prstTxWarp prst="textNoShape">
              <a:avLst/>
            </a:prstTxWarp>
          </a:bodyPr>
          <a:lstStyle>
            <a:lvl1pPr algn="r">
              <a:defRPr sz="1200"/>
            </a:lvl1pPr>
          </a:lstStyle>
          <a:p>
            <a:endParaRPr lang="en-US"/>
          </a:p>
        </p:txBody>
      </p:sp>
      <p:sp>
        <p:nvSpPr>
          <p:cNvPr id="4403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defRPr sz="1200">
                <a:latin typeface="Times New Roman" charset="0"/>
              </a:defRPr>
            </a:lvl1pPr>
          </a:lstStyle>
          <a:p>
            <a:pPr>
              <a:defRPr/>
            </a:pPr>
            <a:r>
              <a:rPr lang="en-US"/>
              <a:t>Statics:The Next Generation (2nd Ed.)   Mehta, Danielson, &amp; Berg   Lecture Notes for Sections 5.1,5.2</a:t>
            </a:r>
          </a:p>
        </p:txBody>
      </p:sp>
      <p:sp>
        <p:nvSpPr>
          <p:cNvPr id="4403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defRPr sz="1200"/>
            </a:lvl1pPr>
          </a:lstStyle>
          <a:p>
            <a:fld id="{AC09AF38-405E-41C3-A867-05D80B957648}" type="slidenum">
              <a:rPr lang="en-US"/>
              <a:pPr/>
              <a:t>‹#›</a:t>
            </a:fld>
            <a:endParaRPr lang="en-US"/>
          </a:p>
        </p:txBody>
      </p:sp>
    </p:spTree>
    <p:extLst>
      <p:ext uri="{BB962C8B-B14F-4D97-AF65-F5344CB8AC3E}">
        <p14:creationId xmlns:p14="http://schemas.microsoft.com/office/powerpoint/2010/main" val="17558581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15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r>
              <a:rPr lang="en-US"/>
              <a:t>Statics:The Next Generation (2nd Ed.)   Mehta, Danielson, &amp; Berg   Lecture Notes for Sections 5.1,5.2</a:t>
            </a: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97FDC51-5070-48F5-AE24-3B5AE12C4698}" type="slidenum">
              <a:rPr lang="en-US"/>
              <a:pPr/>
              <a:t>‹#›</a:t>
            </a:fld>
            <a:endParaRPr lang="en-US"/>
          </a:p>
        </p:txBody>
      </p:sp>
    </p:spTree>
    <p:extLst>
      <p:ext uri="{BB962C8B-B14F-4D97-AF65-F5344CB8AC3E}">
        <p14:creationId xmlns:p14="http://schemas.microsoft.com/office/powerpoint/2010/main" val="324159911"/>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25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D7242667-57AA-43A5-9EBC-7B04275296B9}" type="slidenum">
              <a:rPr lang="en-US" sz="1200"/>
              <a:pPr eaLnBrk="1" hangingPunct="1"/>
              <a:t>2</a:t>
            </a:fld>
            <a:endParaRPr lang="en-US" sz="120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3042483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B31C6C8D-42B3-46DA-9374-1AAEEA4F75CD}" type="slidenum">
              <a:rPr lang="en-US" sz="1200"/>
              <a:pPr eaLnBrk="1" hangingPunct="1"/>
              <a:t>11</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latin typeface="Times New Roman" pitchFamily="18" charset="0"/>
              </a:rPr>
              <a:t>Source : Example 5.2</a:t>
            </a:r>
          </a:p>
        </p:txBody>
      </p:sp>
    </p:spTree>
    <p:extLst>
      <p:ext uri="{BB962C8B-B14F-4D97-AF65-F5344CB8AC3E}">
        <p14:creationId xmlns:p14="http://schemas.microsoft.com/office/powerpoint/2010/main" val="3834838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B31C6C8D-42B3-46DA-9374-1AAEEA4F75CD}" type="slidenum">
              <a:rPr lang="en-US" sz="1200"/>
              <a:pPr eaLnBrk="1" hangingPunct="1"/>
              <a:t>12</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latin typeface="Times New Roman" pitchFamily="18" charset="0"/>
              </a:rPr>
              <a:t>Source : Example 5.4</a:t>
            </a:r>
          </a:p>
        </p:txBody>
      </p:sp>
    </p:spTree>
    <p:extLst>
      <p:ext uri="{BB962C8B-B14F-4D97-AF65-F5344CB8AC3E}">
        <p14:creationId xmlns:p14="http://schemas.microsoft.com/office/powerpoint/2010/main" val="3797966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B31C6C8D-42B3-46DA-9374-1AAEEA4F75CD}" type="slidenum">
              <a:rPr lang="en-US" sz="1200"/>
              <a:pPr eaLnBrk="1" hangingPunct="1"/>
              <a:t>13</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Times New Roman" pitchFamily="18" charset="0"/>
            </a:endParaRPr>
          </a:p>
        </p:txBody>
      </p:sp>
    </p:spTree>
    <p:extLst>
      <p:ext uri="{BB962C8B-B14F-4D97-AF65-F5344CB8AC3E}">
        <p14:creationId xmlns:p14="http://schemas.microsoft.com/office/powerpoint/2010/main" val="2532327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27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0AB22B2D-AE24-4537-8E3E-1ECF11288D21}" type="slidenum">
              <a:rPr lang="en-US" sz="1200"/>
              <a:pPr eaLnBrk="1" hangingPunct="1"/>
              <a:t>14</a:t>
            </a:fld>
            <a:endParaRPr lang="en-US" sz="1200"/>
          </a:p>
        </p:txBody>
      </p:sp>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mtClean="0">
                <a:latin typeface="Times New Roman" pitchFamily="18" charset="0"/>
              </a:rPr>
              <a:t>Answers :</a:t>
            </a:r>
          </a:p>
          <a:p>
            <a:pPr marL="228600" indent="-228600" eaLnBrk="1" hangingPunct="1"/>
            <a:r>
              <a:rPr lang="en-US" smtClean="0">
                <a:latin typeface="Times New Roman" pitchFamily="18" charset="0"/>
              </a:rPr>
              <a:t>1. C</a:t>
            </a:r>
          </a:p>
          <a:p>
            <a:pPr marL="228600" indent="-228600" eaLnBrk="1" hangingPunct="1"/>
            <a:r>
              <a:rPr lang="en-US" smtClean="0">
                <a:latin typeface="Times New Roman" pitchFamily="18" charset="0"/>
              </a:rPr>
              <a:t> </a:t>
            </a:r>
          </a:p>
        </p:txBody>
      </p:sp>
    </p:spTree>
    <p:extLst>
      <p:ext uri="{BB962C8B-B14F-4D97-AF65-F5344CB8AC3E}">
        <p14:creationId xmlns:p14="http://schemas.microsoft.com/office/powerpoint/2010/main" val="3445996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C3E70ABC-0BB8-4F37-B185-518EC91D84C5}" type="slidenum">
              <a:rPr lang="en-US" sz="1200"/>
              <a:pPr eaLnBrk="1" hangingPunct="1"/>
              <a:t>15</a:t>
            </a:fld>
            <a:endParaRPr lang="en-US" sz="1200"/>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Times New Roman" pitchFamily="18" charset="0"/>
              </a:rPr>
              <a:t>Answer</a:t>
            </a:r>
          </a:p>
          <a:p>
            <a:pPr eaLnBrk="1" hangingPunct="1"/>
            <a:r>
              <a:rPr lang="en-US" smtClean="0">
                <a:latin typeface="Times New Roman" pitchFamily="18" charset="0"/>
              </a:rPr>
              <a:t>2. A</a:t>
            </a:r>
            <a:endParaRPr lang="en-US" sz="2400" smtClean="0">
              <a:latin typeface="Times New Roman" pitchFamily="18" charset="0"/>
            </a:endParaRPr>
          </a:p>
        </p:txBody>
      </p:sp>
    </p:spTree>
    <p:extLst>
      <p:ext uri="{BB962C8B-B14F-4D97-AF65-F5344CB8AC3E}">
        <p14:creationId xmlns:p14="http://schemas.microsoft.com/office/powerpoint/2010/main" val="3948242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CF0F492-0991-42E0-AD15-4B90161F1613}" type="slidenum">
              <a:rPr lang="en-US" sz="1200"/>
              <a:pPr eaLnBrk="1" hangingPunct="1"/>
              <a:t>16</a:t>
            </a:fld>
            <a:endParaRPr lang="en-US" sz="120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New Roman" pitchFamily="18" charset="0"/>
              </a:rPr>
              <a:t>Source : P5-35</a:t>
            </a:r>
          </a:p>
          <a:p>
            <a:pPr eaLnBrk="1" hangingPunct="1"/>
            <a:endParaRPr lang="en-US" dirty="0" smtClean="0">
              <a:latin typeface="Times New Roman" pitchFamily="18" charset="0"/>
            </a:endParaRPr>
          </a:p>
        </p:txBody>
      </p:sp>
    </p:spTree>
    <p:extLst>
      <p:ext uri="{BB962C8B-B14F-4D97-AF65-F5344CB8AC3E}">
        <p14:creationId xmlns:p14="http://schemas.microsoft.com/office/powerpoint/2010/main" val="2283610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5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7C05A0C1-B272-4D67-B25A-4991592E2086}" type="slidenum">
              <a:rPr lang="en-US" sz="1200"/>
              <a:pPr eaLnBrk="1" hangingPunct="1"/>
              <a:t>17</a:t>
            </a:fld>
            <a:endParaRPr lang="en-US" sz="1200"/>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Times New Roman" pitchFamily="18" charset="0"/>
            </a:endParaRPr>
          </a:p>
        </p:txBody>
      </p:sp>
    </p:spTree>
    <p:extLst>
      <p:ext uri="{BB962C8B-B14F-4D97-AF65-F5344CB8AC3E}">
        <p14:creationId xmlns:p14="http://schemas.microsoft.com/office/powerpoint/2010/main" val="172203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AD80F7DC-6B79-41C2-A1A1-4464AE1D0222}" type="slidenum">
              <a:rPr lang="en-US" sz="1200"/>
              <a:pPr eaLnBrk="1" hangingPunct="1"/>
              <a:t>18</a:t>
            </a:fld>
            <a:endParaRPr lang="en-US"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New Roman" pitchFamily="18" charset="0"/>
              </a:rPr>
              <a:t>Source : P5-25</a:t>
            </a:r>
          </a:p>
          <a:p>
            <a:pPr eaLnBrk="1" hangingPunct="1"/>
            <a:endParaRPr lang="en-US" dirty="0" smtClean="0">
              <a:latin typeface="Times New Roman" pitchFamily="18" charset="0"/>
            </a:endParaRPr>
          </a:p>
        </p:txBody>
      </p:sp>
    </p:spTree>
    <p:extLst>
      <p:ext uri="{BB962C8B-B14F-4D97-AF65-F5344CB8AC3E}">
        <p14:creationId xmlns:p14="http://schemas.microsoft.com/office/powerpoint/2010/main" val="702936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78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ED75BFE1-7A25-4ECB-BD0B-B2F63336499E}" type="slidenum">
              <a:rPr lang="en-US" sz="1200"/>
              <a:pPr eaLnBrk="1" hangingPunct="1"/>
              <a:t>19</a:t>
            </a:fld>
            <a:endParaRPr lang="en-US" sz="1200"/>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Times New Roman" pitchFamily="18" charset="0"/>
            </a:endParaRPr>
          </a:p>
        </p:txBody>
      </p:sp>
    </p:spTree>
    <p:extLst>
      <p:ext uri="{BB962C8B-B14F-4D97-AF65-F5344CB8AC3E}">
        <p14:creationId xmlns:p14="http://schemas.microsoft.com/office/powerpoint/2010/main" val="3873411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15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FCE63200-405B-4D3B-BB90-8F89B47D5E07}" type="slidenum">
              <a:rPr lang="en-US" sz="1200"/>
              <a:pPr eaLnBrk="1" hangingPunct="1"/>
              <a:t>20</a:t>
            </a:fld>
            <a:endParaRPr lang="en-US" sz="1200"/>
          </a:p>
        </p:txBody>
      </p:sp>
      <p:sp>
        <p:nvSpPr>
          <p:cNvPr id="21508" name="Rectangle 2"/>
          <p:cNvSpPr>
            <a:spLocks noGrp="1" noRot="1" noChangeAspect="1" noChangeArrowheads="1" noTextEdit="1"/>
          </p:cNvSpPr>
          <p:nvPr>
            <p:ph type="sldImg"/>
          </p:nvPr>
        </p:nvSpPr>
        <p:spPr>
          <a:ln/>
        </p:spPr>
      </p:sp>
      <p:sp>
        <p:nvSpPr>
          <p:cNvPr id="2150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678826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90E53C4-AA80-4B94-B5F7-74FB565CFC63}" type="slidenum">
              <a:rPr lang="en-US" sz="1200"/>
              <a:pPr eaLnBrk="1" hangingPunct="1"/>
              <a:t>3</a:t>
            </a:fld>
            <a:endParaRPr lang="en-US" sz="1200"/>
          </a:p>
        </p:txBody>
      </p:sp>
      <p:sp>
        <p:nvSpPr>
          <p:cNvPr id="23556" name="Rectangle 2"/>
          <p:cNvSpPr>
            <a:spLocks noGrp="1" noRot="1" noChangeAspect="1" noChangeArrowheads="1" noTextEdit="1"/>
          </p:cNvSpPr>
          <p:nvPr>
            <p:ph type="sldImg"/>
          </p:nvPr>
        </p:nvSpPr>
        <p:spPr>
          <a:ln/>
        </p:spPr>
      </p:sp>
      <p:sp>
        <p:nvSpPr>
          <p:cNvPr id="2355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z="2400" dirty="0" smtClean="0">
                <a:latin typeface="Times New Roman" pitchFamily="18" charset="0"/>
              </a:rPr>
              <a:t>Answers:</a:t>
            </a:r>
          </a:p>
          <a:p>
            <a:pPr marL="228600" indent="-228600" eaLnBrk="1" hangingPunct="1"/>
            <a:r>
              <a:rPr lang="en-US" sz="2400" dirty="0" smtClean="0">
                <a:latin typeface="Times New Roman" pitchFamily="18" charset="0"/>
              </a:rPr>
              <a:t>1. B</a:t>
            </a:r>
          </a:p>
          <a:p>
            <a:pPr marL="228600" indent="-228600" eaLnBrk="1" hangingPunct="1"/>
            <a:r>
              <a:rPr lang="en-US" sz="2400" dirty="0" smtClean="0">
                <a:latin typeface="Times New Roman" pitchFamily="18" charset="0"/>
              </a:rPr>
              <a:t>2. D</a:t>
            </a:r>
          </a:p>
        </p:txBody>
      </p:sp>
    </p:spTree>
    <p:extLst>
      <p:ext uri="{BB962C8B-B14F-4D97-AF65-F5344CB8AC3E}">
        <p14:creationId xmlns:p14="http://schemas.microsoft.com/office/powerpoint/2010/main" val="2939684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8AFCA67-C00F-454E-A886-9BE0AF556BC0}" type="slidenum">
              <a:rPr lang="en-US" sz="1200"/>
              <a:pPr eaLnBrk="1" hangingPunct="1"/>
              <a:t>21</a:t>
            </a:fld>
            <a:endParaRPr lang="en-US" sz="1200"/>
          </a:p>
        </p:txBody>
      </p:sp>
      <p:sp>
        <p:nvSpPr>
          <p:cNvPr id="23556" name="Rectangle 1026"/>
          <p:cNvSpPr>
            <a:spLocks noGrp="1" noRot="1" noChangeAspect="1" noChangeArrowheads="1" noTextEdit="1"/>
          </p:cNvSpPr>
          <p:nvPr>
            <p:ph type="sldImg"/>
          </p:nvPr>
        </p:nvSpPr>
        <p:spPr>
          <a:ln/>
        </p:spPr>
      </p:sp>
      <p:sp>
        <p:nvSpPr>
          <p:cNvPr id="2355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41072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D69639E3-0F7B-47AC-ABAA-1E438CC74F51}" type="slidenum">
              <a:rPr lang="en-US" sz="1200"/>
              <a:pPr eaLnBrk="1" hangingPunct="1"/>
              <a:t>22</a:t>
            </a:fld>
            <a:endParaRPr lang="en-US" sz="1200"/>
          </a:p>
        </p:txBody>
      </p:sp>
      <p:sp>
        <p:nvSpPr>
          <p:cNvPr id="24580" name="Rectangle 2"/>
          <p:cNvSpPr>
            <a:spLocks noGrp="1" noRot="1" noChangeAspect="1" noChangeArrowheads="1" noTextEdit="1"/>
          </p:cNvSpPr>
          <p:nvPr>
            <p:ph type="sldImg"/>
          </p:nvPr>
        </p:nvSpPr>
        <p:spPr>
          <a:ln/>
        </p:spPr>
      </p:sp>
      <p:sp>
        <p:nvSpPr>
          <p:cNvPr id="2458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590803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5BC63115-C3D7-4A6B-9EDE-65E8233303C7}" type="slidenum">
              <a:rPr lang="en-US" sz="1200"/>
              <a:pPr eaLnBrk="1" hangingPunct="1"/>
              <a:t>23</a:t>
            </a:fld>
            <a:endParaRPr lang="en-US" sz="120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00212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CAB3C6E8-F24A-4187-BB33-18B26D187537}" type="slidenum">
              <a:rPr lang="en-US" sz="1200"/>
              <a:pPr eaLnBrk="1" hangingPunct="1"/>
              <a:t>24</a:t>
            </a:fld>
            <a:endParaRPr lang="en-US" sz="1200"/>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48216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04F68974-9811-4E74-9F80-21994210A721}" type="slidenum">
              <a:rPr lang="en-US" sz="1200"/>
              <a:pPr eaLnBrk="1" hangingPunct="1"/>
              <a:t>25</a:t>
            </a:fld>
            <a:endParaRPr lang="en-US" sz="120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454903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1A4A3801-165F-49E9-B3DB-1C5EB480C3A6}" type="slidenum">
              <a:rPr lang="en-US" sz="1200"/>
              <a:pPr eaLnBrk="1" hangingPunct="1"/>
              <a:t>26</a:t>
            </a:fld>
            <a:endParaRPr lang="en-US" sz="120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7295647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588CEB6D-F986-4074-A9C3-F9DA2254F275}" type="slidenum">
              <a:rPr lang="en-US" sz="1200"/>
              <a:pPr eaLnBrk="1" hangingPunct="1"/>
              <a:t>27</a:t>
            </a:fld>
            <a:endParaRPr lang="en-US" sz="120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4123323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F508E653-E838-4FF0-9D04-8368EEA90B2A}" type="slidenum">
              <a:rPr lang="en-US" sz="1200"/>
              <a:pPr eaLnBrk="1" hangingPunct="1"/>
              <a:t>28</a:t>
            </a:fld>
            <a:endParaRPr lang="en-US" sz="120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 : F5-2</a:t>
            </a:r>
          </a:p>
        </p:txBody>
      </p:sp>
    </p:spTree>
    <p:extLst>
      <p:ext uri="{BB962C8B-B14F-4D97-AF65-F5344CB8AC3E}">
        <p14:creationId xmlns:p14="http://schemas.microsoft.com/office/powerpoint/2010/main" val="3315873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DCC8AD4-08EC-4920-8A3A-CCF22FED242C}" type="slidenum">
              <a:rPr lang="en-US" sz="1200"/>
              <a:pPr eaLnBrk="1" hangingPunct="1"/>
              <a:t>29</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7257322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A5EF8A05-1042-4576-BE94-0A00F6FB0703}" type="slidenum">
              <a:rPr lang="en-US" sz="1200"/>
              <a:pPr eaLnBrk="1" hangingPunct="1"/>
              <a:t>30</a:t>
            </a:fld>
            <a:endParaRPr lang="en-US" sz="1200"/>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 : P5-22</a:t>
            </a:r>
          </a:p>
        </p:txBody>
      </p:sp>
    </p:spTree>
    <p:extLst>
      <p:ext uri="{BB962C8B-B14F-4D97-AF65-F5344CB8AC3E}">
        <p14:creationId xmlns:p14="http://schemas.microsoft.com/office/powerpoint/2010/main" val="1722653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8DC5EAD9-E49D-40F7-AF87-C12E09C991A1}" type="slidenum">
              <a:rPr lang="en-US" sz="1200"/>
              <a:pPr eaLnBrk="1" hangingPunct="1"/>
              <a:t>4</a:t>
            </a:fld>
            <a:endParaRPr lang="en-US" sz="1200"/>
          </a:p>
        </p:txBody>
      </p:sp>
      <p:sp>
        <p:nvSpPr>
          <p:cNvPr id="24580" name="Rectangle 2"/>
          <p:cNvSpPr>
            <a:spLocks noGrp="1" noRot="1" noChangeAspect="1" noChangeArrowheads="1" noTextEdit="1"/>
          </p:cNvSpPr>
          <p:nvPr>
            <p:ph type="sldImg"/>
          </p:nvPr>
        </p:nvSpPr>
        <p:spPr>
          <a:ln/>
        </p:spPr>
      </p:sp>
      <p:sp>
        <p:nvSpPr>
          <p:cNvPr id="2458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29461204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9673573C-FAF4-44D3-9BD8-FCB89044979D}" type="slidenum">
              <a:rPr lang="en-US" sz="1200"/>
              <a:pPr eaLnBrk="1" hangingPunct="1"/>
              <a:t>31</a:t>
            </a:fld>
            <a:endParaRPr lang="en-US" sz="120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294575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9673573C-FAF4-44D3-9BD8-FCB89044979D}" type="slidenum">
              <a:rPr lang="en-US" sz="1200"/>
              <a:pPr eaLnBrk="1" hangingPunct="1"/>
              <a:t>32</a:t>
            </a:fld>
            <a:endParaRPr lang="en-US" sz="120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1526072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5.3,5.4</a:t>
            </a:r>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348C9AFA-6321-4934-BF85-DAD7AD259925}" type="slidenum">
              <a:rPr lang="en-US" sz="1200"/>
              <a:pPr eaLnBrk="1" hangingPunct="1"/>
              <a:t>33</a:t>
            </a:fld>
            <a:endParaRPr lang="en-US"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z="2400" smtClean="0"/>
              <a:t>Answers:</a:t>
            </a:r>
          </a:p>
          <a:p>
            <a:pPr marL="228600" indent="-228600" eaLnBrk="1" hangingPunct="1"/>
            <a:r>
              <a:rPr lang="en-US" sz="2400" smtClean="0"/>
              <a:t>1. C</a:t>
            </a:r>
          </a:p>
          <a:p>
            <a:pPr marL="228600" indent="-228600" eaLnBrk="1" hangingPunct="1"/>
            <a:r>
              <a:rPr lang="en-US" sz="2400" smtClean="0"/>
              <a:t>2. B</a:t>
            </a:r>
          </a:p>
        </p:txBody>
      </p:sp>
    </p:spTree>
    <p:extLst>
      <p:ext uri="{BB962C8B-B14F-4D97-AF65-F5344CB8AC3E}">
        <p14:creationId xmlns:p14="http://schemas.microsoft.com/office/powerpoint/2010/main" val="14089674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B4858C5D-0F03-4370-9E55-BC8AC5EB5AF8}" type="slidenum">
              <a:rPr lang="en-US" sz="1200"/>
              <a:pPr eaLnBrk="1" hangingPunct="1"/>
              <a:t>34</a:t>
            </a:fld>
            <a:endParaRPr lang="en-US" sz="120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9781658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9659AE58-364C-41AA-BE1F-C20116395E0A}" type="slidenum">
              <a:rPr lang="en-US" sz="1200"/>
              <a:pPr eaLnBrk="1" hangingPunct="1"/>
              <a:t>35</a:t>
            </a:fld>
            <a:endParaRPr lang="en-US" sz="120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7163701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4129B0F4-B7BE-476C-9613-937015F082FD}" type="slidenum">
              <a:rPr lang="en-US" sz="1200"/>
              <a:pPr eaLnBrk="1" hangingPunct="1"/>
              <a:t>36</a:t>
            </a:fld>
            <a:endParaRPr lang="en-US" sz="120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9402777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F74D1492-F469-45E8-9151-44ED823F2704}" type="slidenum">
              <a:rPr lang="en-US" sz="1200"/>
              <a:pPr eaLnBrk="1" hangingPunct="1"/>
              <a:t>37</a:t>
            </a:fld>
            <a:endParaRPr lang="en-US" sz="120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5573101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69CE4347-6D59-42D7-AB5F-FA5C17CF7D71}" type="slidenum">
              <a:rPr lang="en-US" sz="1200"/>
              <a:pPr eaLnBrk="1" hangingPunct="1"/>
              <a:t>38</a:t>
            </a:fld>
            <a:endParaRPr lang="en-US" sz="120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9865425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174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21E6C611-F1A3-43E0-AE9C-4CF180918873}" type="slidenum">
              <a:rPr lang="en-US" sz="1200"/>
              <a:pPr eaLnBrk="1" hangingPunct="1"/>
              <a:t>39</a:t>
            </a:fld>
            <a:endParaRPr lang="en-US" sz="1200"/>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1854699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277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7CA24180-9FF9-461A-A01C-02EF20F2A205}" type="slidenum">
              <a:rPr lang="en-US" sz="1200"/>
              <a:pPr eaLnBrk="1" hangingPunct="1"/>
              <a:t>40</a:t>
            </a:fld>
            <a:endParaRPr lang="en-US" sz="1200"/>
          </a:p>
        </p:txBody>
      </p:sp>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298452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36307BA0-B57D-4B87-8DB4-6821BCEF1C75}" type="slidenum">
              <a:rPr lang="en-US" sz="1200"/>
              <a:pPr eaLnBrk="1" hangingPunct="1"/>
              <a:t>5</a:t>
            </a:fld>
            <a:endParaRPr lang="en-US" sz="120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5077662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37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7C57D9F0-3E48-4C67-A96D-48C412F3EB6E}" type="slidenum">
              <a:rPr lang="en-US" sz="1200"/>
              <a:pPr eaLnBrk="1" hangingPunct="1"/>
              <a:t>41</a:t>
            </a:fld>
            <a:endParaRPr lang="en-US" sz="1200"/>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6728561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4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88ABB4B4-B649-44EF-9D79-A7A907FEADCF}" type="slidenum">
              <a:rPr lang="en-US" sz="1200"/>
              <a:pPr eaLnBrk="1" hangingPunct="1"/>
              <a:t>42</a:t>
            </a:fld>
            <a:endParaRPr lang="en-US" sz="1200"/>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1832097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FB3CB13B-6D9C-459C-A6E6-0DE2C7F2E9BC}" type="slidenum">
              <a:rPr lang="en-US" sz="1200"/>
              <a:pPr eaLnBrk="1" hangingPunct="1"/>
              <a:t>43</a:t>
            </a:fld>
            <a:endParaRPr lang="en-US" sz="1200"/>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sz="2400" smtClean="0"/>
              <a:t>ANSWERS:</a:t>
            </a:r>
          </a:p>
          <a:p>
            <a:pPr marL="228600" indent="-228600" eaLnBrk="1" hangingPunct="1"/>
            <a:r>
              <a:rPr lang="en-US" sz="2400" smtClean="0"/>
              <a:t>1. A</a:t>
            </a:r>
          </a:p>
          <a:p>
            <a:pPr marL="228600" indent="-228600" eaLnBrk="1" hangingPunct="1"/>
            <a:r>
              <a:rPr lang="en-US" sz="2400" smtClean="0"/>
              <a:t>2. D</a:t>
            </a:r>
          </a:p>
        </p:txBody>
      </p:sp>
    </p:spTree>
    <p:extLst>
      <p:ext uri="{BB962C8B-B14F-4D97-AF65-F5344CB8AC3E}">
        <p14:creationId xmlns:p14="http://schemas.microsoft.com/office/powerpoint/2010/main" val="22110620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5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ADDB5DD-2D50-43B3-BC75-9EA8902222A9}" type="slidenum">
              <a:rPr lang="en-US" sz="1200"/>
              <a:pPr eaLnBrk="1" hangingPunct="1"/>
              <a:t>44</a:t>
            </a:fld>
            <a:endParaRPr lang="en-US" sz="1200"/>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 : F5-12</a:t>
            </a:r>
          </a:p>
        </p:txBody>
      </p:sp>
    </p:spTree>
    <p:extLst>
      <p:ext uri="{BB962C8B-B14F-4D97-AF65-F5344CB8AC3E}">
        <p14:creationId xmlns:p14="http://schemas.microsoft.com/office/powerpoint/2010/main" val="4959002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B7FBF444-408B-45D4-BB60-66761837D79E}" type="slidenum">
              <a:rPr lang="en-US" sz="1200"/>
              <a:pPr eaLnBrk="1" hangingPunct="1"/>
              <a:t>45</a:t>
            </a:fld>
            <a:endParaRPr lang="en-US"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5371795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78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0D2998D9-1DB6-45F6-90CE-2A47F34C50D4}" type="slidenum">
              <a:rPr lang="en-US" sz="1200"/>
              <a:pPr eaLnBrk="1" hangingPunct="1"/>
              <a:t>46</a:t>
            </a:fld>
            <a:endParaRPr lang="en-US" sz="1200"/>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2921926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5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EADDB5DD-2D50-43B3-BC75-9EA8902222A9}" type="slidenum">
              <a:rPr lang="en-US" sz="1200"/>
              <a:pPr eaLnBrk="1" hangingPunct="1"/>
              <a:t>47</a:t>
            </a:fld>
            <a:endParaRPr lang="en-US" sz="1200"/>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a:t>
            </a:r>
            <a:r>
              <a:rPr lang="en-US" baseline="0" dirty="0" smtClean="0"/>
              <a:t> : F5-7</a:t>
            </a:r>
            <a:endParaRPr lang="en-US" dirty="0" smtClean="0"/>
          </a:p>
        </p:txBody>
      </p:sp>
    </p:spTree>
    <p:extLst>
      <p:ext uri="{BB962C8B-B14F-4D97-AF65-F5344CB8AC3E}">
        <p14:creationId xmlns:p14="http://schemas.microsoft.com/office/powerpoint/2010/main" val="1005653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686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B7FBF444-408B-45D4-BB60-66761837D79E}" type="slidenum">
              <a:rPr lang="en-US" sz="1200"/>
              <a:pPr eaLnBrk="1" hangingPunct="1"/>
              <a:t>48</a:t>
            </a:fld>
            <a:endParaRPr lang="en-US" sz="1200"/>
          </a:p>
        </p:txBody>
      </p:sp>
      <p:sp>
        <p:nvSpPr>
          <p:cNvPr id="36868" name="Rectangle 2"/>
          <p:cNvSpPr>
            <a:spLocks noGrp="1" noRot="1" noChangeAspect="1" noChangeArrowheads="1" noTextEdit="1"/>
          </p:cNvSpPr>
          <p:nvPr>
            <p:ph type="sldImg"/>
          </p:nvPr>
        </p:nvSpPr>
        <p:spPr>
          <a:ln/>
        </p:spPr>
      </p:sp>
      <p:sp>
        <p:nvSpPr>
          <p:cNvPr id="3686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4725719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3789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0D2998D9-1DB6-45F6-90CE-2A47F34C50D4}" type="slidenum">
              <a:rPr lang="en-US" sz="1200"/>
              <a:pPr eaLnBrk="1" hangingPunct="1"/>
              <a:t>49</a:t>
            </a:fld>
            <a:endParaRPr lang="en-US" sz="1200"/>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32722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4096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A067E3B5-C63E-40E4-A2BD-B9B6719AAEDF}" type="slidenum">
              <a:rPr lang="en-US" sz="1200"/>
              <a:pPr eaLnBrk="1" hangingPunct="1"/>
              <a:t>50</a:t>
            </a:fld>
            <a:endParaRPr lang="en-US" sz="1200"/>
          </a:p>
        </p:txBody>
      </p:sp>
      <p:sp>
        <p:nvSpPr>
          <p:cNvPr id="40964" name="Rectangle 2"/>
          <p:cNvSpPr>
            <a:spLocks noGrp="1" noRot="1" noChangeAspect="1" noChangeArrowheads="1" noTextEdit="1"/>
          </p:cNvSpPr>
          <p:nvPr>
            <p:ph type="sldImg"/>
          </p:nvPr>
        </p:nvSpPr>
        <p:spPr>
          <a:ln/>
        </p:spPr>
      </p:sp>
      <p:sp>
        <p:nvSpPr>
          <p:cNvPr id="409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Source : P5-73</a:t>
            </a:r>
          </a:p>
        </p:txBody>
      </p:sp>
    </p:spTree>
    <p:extLst>
      <p:ext uri="{BB962C8B-B14F-4D97-AF65-F5344CB8AC3E}">
        <p14:creationId xmlns:p14="http://schemas.microsoft.com/office/powerpoint/2010/main" val="3690298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0E5DCDCF-DEAD-4C82-8378-874B46B1C132}" type="slidenum">
              <a:rPr lang="en-US" sz="1200"/>
              <a:pPr eaLnBrk="1" hangingPunct="1"/>
              <a:t>6</a:t>
            </a:fld>
            <a:endParaRPr lang="en-US" sz="1200"/>
          </a:p>
        </p:txBody>
      </p:sp>
      <p:sp>
        <p:nvSpPr>
          <p:cNvPr id="26628" name="Rectangle 1026"/>
          <p:cNvSpPr>
            <a:spLocks noGrp="1" noRot="1" noChangeAspect="1" noChangeArrowheads="1" noTextEdit="1"/>
          </p:cNvSpPr>
          <p:nvPr>
            <p:ph type="sldImg"/>
          </p:nvPr>
        </p:nvSpPr>
        <p:spPr>
          <a:ln/>
        </p:spPr>
      </p:sp>
      <p:sp>
        <p:nvSpPr>
          <p:cNvPr id="26629"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31684161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419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5A2D7436-B38F-4959-BB3E-471E675F8C86}" type="slidenum">
              <a:rPr lang="en-US" sz="1200"/>
              <a:pPr eaLnBrk="1" hangingPunct="1"/>
              <a:t>51</a:t>
            </a:fld>
            <a:endParaRPr lang="en-US" sz="1200"/>
          </a:p>
        </p:txBody>
      </p:sp>
      <p:sp>
        <p:nvSpPr>
          <p:cNvPr id="41988" name="Rectangle 2"/>
          <p:cNvSpPr>
            <a:spLocks noGrp="1" noRot="1" noChangeAspect="1" noChangeArrowheads="1" noTextEdit="1"/>
          </p:cNvSpPr>
          <p:nvPr>
            <p:ph type="sldImg"/>
          </p:nvPr>
        </p:nvSpPr>
        <p:spPr>
          <a:ln/>
        </p:spPr>
      </p:sp>
      <p:sp>
        <p:nvSpPr>
          <p:cNvPr id="4198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7940323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4198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5A2D7436-B38F-4959-BB3E-471E675F8C86}" type="slidenum">
              <a:rPr lang="en-US" sz="1200"/>
              <a:pPr eaLnBrk="1" hangingPunct="1"/>
              <a:t>52</a:t>
            </a:fld>
            <a:endParaRPr lang="en-US" sz="1200"/>
          </a:p>
        </p:txBody>
      </p:sp>
      <p:sp>
        <p:nvSpPr>
          <p:cNvPr id="41988" name="Rectangle 2"/>
          <p:cNvSpPr>
            <a:spLocks noGrp="1" noRot="1" noChangeAspect="1" noChangeArrowheads="1" noTextEdit="1"/>
          </p:cNvSpPr>
          <p:nvPr>
            <p:ph type="sldImg"/>
          </p:nvPr>
        </p:nvSpPr>
        <p:spPr>
          <a:ln/>
        </p:spPr>
      </p:sp>
      <p:sp>
        <p:nvSpPr>
          <p:cNvPr id="4198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4648222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4403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0B5DCD5B-6D9A-4B4F-8B04-F8524C724B69}" type="slidenum">
              <a:rPr lang="en-US" sz="1200"/>
              <a:pPr eaLnBrk="1" hangingPunct="1"/>
              <a:t>53</a:t>
            </a:fld>
            <a:endParaRPr lang="en-US" sz="1200"/>
          </a:p>
        </p:txBody>
      </p:sp>
      <p:sp>
        <p:nvSpPr>
          <p:cNvPr id="44036" name="Rectangle 2"/>
          <p:cNvSpPr>
            <a:spLocks noGrp="1" noRot="1" noChangeAspect="1" noChangeArrowheads="1" noTextEdit="1"/>
          </p:cNvSpPr>
          <p:nvPr>
            <p:ph type="sldImg"/>
          </p:nvPr>
        </p:nvSpPr>
        <p:spPr>
          <a:ln/>
        </p:spPr>
      </p:sp>
      <p:sp>
        <p:nvSpPr>
          <p:cNvPr id="440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400" smtClean="0"/>
              <a:t>ANSWER:</a:t>
            </a:r>
          </a:p>
          <a:p>
            <a:pPr eaLnBrk="1" hangingPunct="1"/>
            <a:r>
              <a:rPr lang="en-US" sz="2400" smtClean="0"/>
              <a:t>1. C</a:t>
            </a:r>
          </a:p>
        </p:txBody>
      </p:sp>
    </p:spTree>
    <p:extLst>
      <p:ext uri="{BB962C8B-B14F-4D97-AF65-F5344CB8AC3E}">
        <p14:creationId xmlns:p14="http://schemas.microsoft.com/office/powerpoint/2010/main" val="6496617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1200" smtClean="0"/>
              <a:t>Statics:The Next Generation (2nd Ed.)   Mehta, Danielson, &amp; Berg   Lecture Notes for Sections 5.5-5.7</a:t>
            </a:r>
          </a:p>
        </p:txBody>
      </p:sp>
      <p:sp>
        <p:nvSpPr>
          <p:cNvPr id="450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fld id="{D2C14189-2F26-4D34-AA8A-63EC090BBA57}" type="slidenum">
              <a:rPr lang="en-US" sz="1200"/>
              <a:pPr eaLnBrk="1" hangingPunct="1"/>
              <a:t>54</a:t>
            </a:fld>
            <a:endParaRPr lang="en-US" sz="1200"/>
          </a:p>
        </p:txBody>
      </p:sp>
      <p:sp>
        <p:nvSpPr>
          <p:cNvPr id="45060" name="Rectangle 2"/>
          <p:cNvSpPr>
            <a:spLocks noGrp="1" noRot="1" noChangeAspect="1" noChangeArrowheads="1" noTextEdit="1"/>
          </p:cNvSpPr>
          <p:nvPr>
            <p:ph type="sldImg"/>
          </p:nvPr>
        </p:nvSpPr>
        <p:spPr>
          <a:ln/>
        </p:spPr>
      </p:sp>
      <p:sp>
        <p:nvSpPr>
          <p:cNvPr id="4506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400" smtClean="0"/>
              <a:t>ANSWERS:</a:t>
            </a:r>
          </a:p>
          <a:p>
            <a:pPr eaLnBrk="1" hangingPunct="1"/>
            <a:r>
              <a:rPr lang="en-US" sz="2400" smtClean="0"/>
              <a:t>2. D</a:t>
            </a:r>
          </a:p>
        </p:txBody>
      </p:sp>
    </p:spTree>
    <p:extLst>
      <p:ext uri="{BB962C8B-B14F-4D97-AF65-F5344CB8AC3E}">
        <p14:creationId xmlns:p14="http://schemas.microsoft.com/office/powerpoint/2010/main" val="1667984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A0AC0B24-427C-43F2-8F57-78FEFA1A111F}" type="slidenum">
              <a:rPr lang="en-US" sz="1200"/>
              <a:pPr eaLnBrk="1" hangingPunct="1"/>
              <a:t>7</a:t>
            </a:fld>
            <a:endParaRPr lang="en-US" sz="120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4107188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867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CADFD6C1-64B4-4C29-B835-FD82BD205FBE}" type="slidenum">
              <a:rPr lang="en-US" sz="1200"/>
              <a:pPr eaLnBrk="1" hangingPunct="1"/>
              <a:t>8</a:t>
            </a:fld>
            <a:endParaRPr lang="en-US" sz="120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endParaRPr lang="en-US" smtClean="0">
              <a:latin typeface="Times New Roman" pitchFamily="18" charset="0"/>
            </a:endParaRPr>
          </a:p>
        </p:txBody>
      </p:sp>
    </p:spTree>
    <p:extLst>
      <p:ext uri="{BB962C8B-B14F-4D97-AF65-F5344CB8AC3E}">
        <p14:creationId xmlns:p14="http://schemas.microsoft.com/office/powerpoint/2010/main" val="1320133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9612056D-0C19-4D1E-9186-0020AA645EEB}" type="slidenum">
              <a:rPr lang="en-US" sz="1200"/>
              <a:pPr eaLnBrk="1" hangingPunct="1"/>
              <a:t>9</a:t>
            </a:fld>
            <a:endParaRPr lang="en-US" sz="120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1277486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200" smtClean="0"/>
              <a:t>Statics:The Next Generation (2nd Ed.)   Mehta, Danielson, &amp; Berg   Lecture Notes for Sections 5.1,5.2</a:t>
            </a:r>
          </a:p>
        </p:txBody>
      </p:sp>
      <p:sp>
        <p:nvSpPr>
          <p:cNvPr id="307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0F1778-8827-4A02-8069-252E9A5D00C4}" type="slidenum">
              <a:rPr lang="en-US" sz="1200"/>
              <a:pPr eaLnBrk="1" hangingPunct="1"/>
              <a:t>10</a:t>
            </a:fld>
            <a:endParaRPr lang="en-US" sz="120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1529445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E071D-9BBA-4E63-B373-67A7F4A26B68}" type="slidenum">
              <a:rPr lang="en-US" smtClean="0"/>
              <a:pPr/>
              <a:t>‹#›</a:t>
            </a:fld>
            <a:endParaRPr lang="en-US"/>
          </a:p>
        </p:txBody>
      </p:sp>
    </p:spTree>
    <p:extLst>
      <p:ext uri="{BB962C8B-B14F-4D97-AF65-F5344CB8AC3E}">
        <p14:creationId xmlns:p14="http://schemas.microsoft.com/office/powerpoint/2010/main" val="1100315741"/>
      </p:ext>
    </p:extLst>
  </p:cSld>
  <p:clrMapOvr>
    <a:masterClrMapping/>
  </p:clrMapOvr>
  <p:transition spd="med">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38F76C-547A-477D-B36A-899687FED626}" type="slidenum">
              <a:rPr lang="en-US" smtClean="0"/>
              <a:pPr/>
              <a:t>‹#›</a:t>
            </a:fld>
            <a:endParaRPr lang="en-US"/>
          </a:p>
        </p:txBody>
      </p:sp>
    </p:spTree>
    <p:extLst>
      <p:ext uri="{BB962C8B-B14F-4D97-AF65-F5344CB8AC3E}">
        <p14:creationId xmlns:p14="http://schemas.microsoft.com/office/powerpoint/2010/main" val="775232750"/>
      </p:ext>
    </p:extLst>
  </p:cSld>
  <p:clrMapOvr>
    <a:masterClrMapping/>
  </p:clrMapOvr>
  <p:transition spd="med">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514329-1382-4190-8098-4374D0EE8F25}" type="slidenum">
              <a:rPr lang="en-US" smtClean="0"/>
              <a:pPr/>
              <a:t>‹#›</a:t>
            </a:fld>
            <a:endParaRPr lang="en-US"/>
          </a:p>
        </p:txBody>
      </p:sp>
    </p:spTree>
    <p:extLst>
      <p:ext uri="{BB962C8B-B14F-4D97-AF65-F5344CB8AC3E}">
        <p14:creationId xmlns:p14="http://schemas.microsoft.com/office/powerpoint/2010/main" val="4024372631"/>
      </p:ext>
    </p:extLst>
  </p:cSld>
  <p:clrMapOvr>
    <a:masterClrMapping/>
  </p:clrMapOvr>
  <p:transition spd="med">
    <p:wipe dir="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lvl1pPr>
              <a:defRPr lang="en-US" sz="1600" b="0" i="0" u="none" strike="noStrike" baseline="0" smtClean="0"/>
            </a:lvl1pPr>
          </a:lstStyle>
          <a:p>
            <a:r>
              <a:rPr lang="en-US" sz="1200" b="0" i="0" u="none" strike="noStrike" baseline="0" dirty="0" smtClean="0">
                <a:solidFill>
                  <a:srgbClr val="000000"/>
                </a:solidFill>
                <a:latin typeface="+mj-lt"/>
              </a:rPr>
              <a:t/>
            </a:r>
            <a:br>
              <a:rPr lang="en-US" sz="1200" b="0" i="0" u="none" strike="noStrike" baseline="0" dirty="0" smtClean="0">
                <a:solidFill>
                  <a:srgbClr val="000000"/>
                </a:solidFill>
                <a:latin typeface="+mj-lt"/>
              </a:rPr>
            </a:br>
            <a:r>
              <a:rPr lang="en-US" sz="1200" b="0" i="0" u="none" strike="noStrike" baseline="0" dirty="0" smtClean="0">
                <a:solidFill>
                  <a:srgbClr val="000000"/>
                </a:solidFill>
                <a:latin typeface="+mj-lt"/>
              </a:rPr>
              <a:t> </a:t>
            </a:r>
            <a:r>
              <a:rPr lang="en-US" sz="1400" b="0" i="0" u="none" strike="noStrike" baseline="0" dirty="0" smtClean="0">
                <a:solidFill>
                  <a:srgbClr val="000000"/>
                </a:solidFill>
                <a:latin typeface="+mj-lt"/>
              </a:rPr>
              <a:t>Computational Methods &amp; Finite Element Analyses</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86C2F12-50F6-4306-84F8-4C03E3B6F8A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52843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E14848-BCA9-49A6-9C8E-215562E722DA}" type="slidenum">
              <a:rPr lang="en-US" smtClean="0"/>
              <a:pPr/>
              <a:t>‹#›</a:t>
            </a:fld>
            <a:endParaRPr lang="en-US"/>
          </a:p>
        </p:txBody>
      </p:sp>
    </p:spTree>
    <p:extLst>
      <p:ext uri="{BB962C8B-B14F-4D97-AF65-F5344CB8AC3E}">
        <p14:creationId xmlns:p14="http://schemas.microsoft.com/office/powerpoint/2010/main" val="1608438453"/>
      </p:ext>
    </p:extLst>
  </p:cSld>
  <p:clrMapOvr>
    <a:masterClrMapping/>
  </p:clrMapOvr>
  <p:transition spd="med">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2E8E4D-8F2E-4C70-8591-8D92A34138B2}" type="slidenum">
              <a:rPr lang="en-US" smtClean="0"/>
              <a:pPr/>
              <a:t>‹#›</a:t>
            </a:fld>
            <a:endParaRPr lang="en-US"/>
          </a:p>
        </p:txBody>
      </p:sp>
    </p:spTree>
    <p:extLst>
      <p:ext uri="{BB962C8B-B14F-4D97-AF65-F5344CB8AC3E}">
        <p14:creationId xmlns:p14="http://schemas.microsoft.com/office/powerpoint/2010/main" val="86753160"/>
      </p:ext>
    </p:extLst>
  </p:cSld>
  <p:clrMapOvr>
    <a:masterClrMapping/>
  </p:clrMapOvr>
  <p:transition spd="med">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423ACE-4F08-43DD-BB01-FB9D041E0D39}" type="slidenum">
              <a:rPr lang="en-US" smtClean="0"/>
              <a:pPr/>
              <a:t>‹#›</a:t>
            </a:fld>
            <a:endParaRPr lang="en-US"/>
          </a:p>
        </p:txBody>
      </p:sp>
    </p:spTree>
    <p:extLst>
      <p:ext uri="{BB962C8B-B14F-4D97-AF65-F5344CB8AC3E}">
        <p14:creationId xmlns:p14="http://schemas.microsoft.com/office/powerpoint/2010/main" val="3109267166"/>
      </p:ext>
    </p:extLst>
  </p:cSld>
  <p:clrMapOvr>
    <a:masterClrMapping/>
  </p:clrMapOvr>
  <p:transition spd="med">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079620-7F4A-4999-99F6-FB32BD599EEB}" type="slidenum">
              <a:rPr lang="en-US" smtClean="0"/>
              <a:pPr/>
              <a:t>‹#›</a:t>
            </a:fld>
            <a:endParaRPr lang="en-US"/>
          </a:p>
        </p:txBody>
      </p:sp>
    </p:spTree>
    <p:extLst>
      <p:ext uri="{BB962C8B-B14F-4D97-AF65-F5344CB8AC3E}">
        <p14:creationId xmlns:p14="http://schemas.microsoft.com/office/powerpoint/2010/main" val="2653099353"/>
      </p:ext>
    </p:extLst>
  </p:cSld>
  <p:clrMapOvr>
    <a:masterClrMapping/>
  </p:clrMapOvr>
  <p:transition spd="med">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88926"/>
            <a:ext cx="7886700" cy="625474"/>
          </a:xfrm>
          <a:solidFill>
            <a:schemeClr val="accent4">
              <a:lumMod val="60000"/>
              <a:lumOff val="40000"/>
            </a:schemeClr>
          </a:solidFill>
        </p:spPr>
        <p:txBody>
          <a:bodyPr>
            <a:normAutofit/>
          </a:bodyPr>
          <a:lstStyle>
            <a:lvl1pPr algn="ctr">
              <a:defRPr sz="2800" b="1">
                <a:solidFill>
                  <a:srgbClr val="000096"/>
                </a:solidFill>
                <a:latin typeface="Times New Roman" panose="02020603050405020304" pitchFamily="18" charset="0"/>
                <a:cs typeface="Times New Roman" panose="02020603050405020304" pitchFamily="18" charset="0"/>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F2021F-13DA-4F93-8B96-52C55BD78609}" type="slidenum">
              <a:rPr lang="en-US" smtClean="0"/>
              <a:pPr/>
              <a:t>‹#›</a:t>
            </a:fld>
            <a:endParaRPr lang="en-US"/>
          </a:p>
        </p:txBody>
      </p:sp>
    </p:spTree>
    <p:extLst>
      <p:ext uri="{BB962C8B-B14F-4D97-AF65-F5344CB8AC3E}">
        <p14:creationId xmlns:p14="http://schemas.microsoft.com/office/powerpoint/2010/main" val="3903511929"/>
      </p:ext>
    </p:extLst>
  </p:cSld>
  <p:clrMapOvr>
    <a:masterClrMapping/>
  </p:clrMapOvr>
  <p:transition spd="med">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3AEFEB-B207-4D33-A191-2D8E3187E430}" type="slidenum">
              <a:rPr lang="en-US" smtClean="0"/>
              <a:pPr/>
              <a:t>‹#›</a:t>
            </a:fld>
            <a:endParaRPr lang="en-US"/>
          </a:p>
        </p:txBody>
      </p:sp>
    </p:spTree>
    <p:extLst>
      <p:ext uri="{BB962C8B-B14F-4D97-AF65-F5344CB8AC3E}">
        <p14:creationId xmlns:p14="http://schemas.microsoft.com/office/powerpoint/2010/main" val="3846783115"/>
      </p:ext>
    </p:extLst>
  </p:cSld>
  <p:clrMapOvr>
    <a:masterClrMapping/>
  </p:clrMapOvr>
  <p:transition spd="med">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6790C2-CB89-4598-84CD-186F48079D74}" type="slidenum">
              <a:rPr lang="en-US" smtClean="0"/>
              <a:pPr/>
              <a:t>‹#›</a:t>
            </a:fld>
            <a:endParaRPr lang="en-US"/>
          </a:p>
        </p:txBody>
      </p:sp>
    </p:spTree>
    <p:extLst>
      <p:ext uri="{BB962C8B-B14F-4D97-AF65-F5344CB8AC3E}">
        <p14:creationId xmlns:p14="http://schemas.microsoft.com/office/powerpoint/2010/main" val="4201813833"/>
      </p:ext>
    </p:extLst>
  </p:cSld>
  <p:clrMapOvr>
    <a:masterClrMapping/>
  </p:clrMapOvr>
  <p:transition spd="med">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BE7EE1-DBA5-4FA6-9FF2-3F33EC8154F1}" type="slidenum">
              <a:rPr lang="en-US" smtClean="0"/>
              <a:pPr/>
              <a:t>‹#›</a:t>
            </a:fld>
            <a:endParaRPr lang="en-US"/>
          </a:p>
        </p:txBody>
      </p:sp>
    </p:spTree>
    <p:extLst>
      <p:ext uri="{BB962C8B-B14F-4D97-AF65-F5344CB8AC3E}">
        <p14:creationId xmlns:p14="http://schemas.microsoft.com/office/powerpoint/2010/main" val="178396524"/>
      </p:ext>
    </p:extLst>
  </p:cSld>
  <p:clrMapOvr>
    <a:masterClrMapping/>
  </p:clrMapOvr>
  <p:transition spd="med">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28600"/>
            <a:ext cx="7886700" cy="762000"/>
          </a:xfrm>
          <a:prstGeom prst="rect">
            <a:avLst/>
          </a:prstGeom>
          <a:solidFill>
            <a:schemeClr val="accent4">
              <a:lumMod val="60000"/>
              <a:lumOff val="40000"/>
            </a:schemeClr>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85E4168-719C-42E7-8ECA-5336C454B03C}" type="slidenum">
              <a:rPr lang="en-US" smtClean="0"/>
              <a:pPr/>
              <a:t>‹#›</a:t>
            </a:fld>
            <a:endParaRPr lang="en-US"/>
          </a:p>
        </p:txBody>
      </p:sp>
      <p:sp>
        <p:nvSpPr>
          <p:cNvPr id="7" name="Rectangle 6"/>
          <p:cNvSpPr/>
          <p:nvPr/>
        </p:nvSpPr>
        <p:spPr>
          <a:xfrm>
            <a:off x="-4763" y="6434138"/>
            <a:ext cx="9161463" cy="430212"/>
          </a:xfrm>
          <a:prstGeom prst="rect">
            <a:avLst/>
          </a:prstGeom>
          <a:solidFill>
            <a:srgbClr val="364395"/>
          </a:solidFill>
          <a:ln>
            <a:solidFill>
              <a:srgbClr val="364395"/>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a typeface="ＭＳ Ｐゴシック" pitchFamily="-107" charset="-128"/>
              <a:cs typeface="ＭＳ Ｐゴシック" pitchFamily="-107" charset="-128"/>
            </a:endParaRPr>
          </a:p>
        </p:txBody>
      </p:sp>
      <p:pic>
        <p:nvPicPr>
          <p:cNvPr id="8" name="Picture 12" descr="Pearson_Bound_Whit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739063" y="6440488"/>
            <a:ext cx="1441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Pearson_Strap_Bound_Whit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6442075"/>
            <a:ext cx="16605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7"/>
          <p:cNvSpPr txBox="1">
            <a:spLocks noChangeArrowheads="1"/>
          </p:cNvSpPr>
          <p:nvPr/>
        </p:nvSpPr>
        <p:spPr bwMode="auto">
          <a:xfrm>
            <a:off x="1533525" y="6477000"/>
            <a:ext cx="5629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900" i="1" smtClean="0">
                <a:solidFill>
                  <a:schemeClr val="bg1"/>
                </a:solidFill>
                <a:latin typeface="Verdana" charset="0"/>
                <a:cs typeface="Arial" charset="0"/>
              </a:rPr>
              <a:t>Statics</a:t>
            </a:r>
            <a:r>
              <a:rPr lang="en-US" sz="900" smtClean="0">
                <a:solidFill>
                  <a:schemeClr val="bg1"/>
                </a:solidFill>
                <a:latin typeface="Verdana" charset="0"/>
                <a:cs typeface="Arial" charset="0"/>
              </a:rPr>
              <a:t>, Fourteenth Edition</a:t>
            </a:r>
          </a:p>
          <a:p>
            <a:pPr>
              <a:defRPr/>
            </a:pPr>
            <a:r>
              <a:rPr lang="en-US" sz="900" smtClean="0">
                <a:solidFill>
                  <a:schemeClr val="bg1"/>
                </a:solidFill>
                <a:latin typeface="Verdana" charset="0"/>
                <a:cs typeface="Arial" charset="0"/>
              </a:rPr>
              <a:t>R.C. Hibbeler</a:t>
            </a:r>
          </a:p>
        </p:txBody>
      </p:sp>
      <p:sp>
        <p:nvSpPr>
          <p:cNvPr id="11" name="Rectangle 7"/>
          <p:cNvSpPr>
            <a:spLocks noChangeArrowheads="1"/>
          </p:cNvSpPr>
          <p:nvPr/>
        </p:nvSpPr>
        <p:spPr bwMode="auto">
          <a:xfrm>
            <a:off x="4267200" y="6464300"/>
            <a:ext cx="36576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a:r>
              <a:rPr lang="en-US" altLang="en-US" sz="900">
                <a:solidFill>
                  <a:schemeClr val="bg1"/>
                </a:solidFill>
                <a:latin typeface="Verdana" panose="020B0604030504040204" pitchFamily="34" charset="0"/>
              </a:rPr>
              <a:t> Copyright ©2016 by Pearson Education, Inc.</a:t>
            </a:r>
          </a:p>
          <a:p>
            <a:pPr algn="r"/>
            <a:r>
              <a:rPr lang="en-US" altLang="en-US" sz="900">
                <a:solidFill>
                  <a:schemeClr val="bg1"/>
                </a:solidFill>
                <a:latin typeface="Verdana" panose="020B0604030504040204" pitchFamily="34" charset="0"/>
              </a:rPr>
              <a:t>All rights reserved.</a:t>
            </a:r>
          </a:p>
        </p:txBody>
      </p:sp>
    </p:spTree>
    <p:extLst>
      <p:ext uri="{BB962C8B-B14F-4D97-AF65-F5344CB8AC3E}">
        <p14:creationId xmlns:p14="http://schemas.microsoft.com/office/powerpoint/2010/main" val="1042954895"/>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spd="med">
    <p:wipe dir="r"/>
  </p:transition>
  <p:timing>
    <p:tnLst>
      <p:par>
        <p:cTn id="1" dur="indefinite" restart="never" nodeType="tmRoot"/>
      </p:par>
    </p:tnLst>
  </p:timing>
  <p:hf hdr="0" ftr="0" dt="0"/>
  <p:txStyles>
    <p:titleStyle>
      <a:lvl1pPr algn="ctr" defTabSz="685800" rtl="0" eaLnBrk="1" latinLnBrk="0" hangingPunct="1">
        <a:lnSpc>
          <a:spcPct val="90000"/>
        </a:lnSpc>
        <a:spcBef>
          <a:spcPct val="0"/>
        </a:spcBef>
        <a:buNone/>
        <a:defRPr sz="2800" b="1" kern="1200">
          <a:solidFill>
            <a:srgbClr val="000096"/>
          </a:solidFill>
          <a:latin typeface="Times New Roman" panose="02020603050405020304" pitchFamily="18" charset="0"/>
          <a:ea typeface="+mj-ea"/>
          <a:cs typeface="Times New Roman" panose="02020603050405020304" pitchFamily="18"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r>
              <a:rPr lang="en-US" dirty="0" smtClean="0">
                <a:solidFill>
                  <a:prstClr val="black">
                    <a:tint val="75000"/>
                  </a:prstClr>
                </a:solidFill>
                <a:latin typeface="Calibri"/>
              </a:rPr>
              <a:t>Summer 2017  </a:t>
            </a:r>
            <a:fld id="{0DF69054-F121-4C2C-8469-8B89CD027D08}"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pic>
        <p:nvPicPr>
          <p:cNvPr id="7" name="Picture 2"/>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39013" y="485775"/>
            <a:ext cx="1343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6085303"/>
      </p:ext>
    </p:extLst>
  </p:cSld>
  <p:clrMap bg1="lt1" tx1="dk1" bg2="lt2" tx2="dk2" accent1="accent1" accent2="accent2" accent3="accent3" accent4="accent4" accent5="accent5" accent6="accent6" hlink="hlink" folHlink="folHlink"/>
  <p:sldLayoutIdLst>
    <p:sldLayoutId id="214748377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notesSlide" Target="../notesSlides/notesSlide41.xml"/><Relationship Id="rId7" Type="http://schemas.openxmlformats.org/officeDocument/2006/relationships/image" Target="../media/image50.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9.jpeg"/><Relationship Id="rId5" Type="http://schemas.openxmlformats.org/officeDocument/2006/relationships/image" Target="../media/image48.w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39013" y="485775"/>
            <a:ext cx="1343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ChangeArrowheads="1"/>
          </p:cNvSpPr>
          <p:nvPr>
            <p:ph type="ctrTitle"/>
          </p:nvPr>
        </p:nvSpPr>
        <p:spPr>
          <a:xfrm>
            <a:off x="483769" y="1277854"/>
            <a:ext cx="8001000" cy="2438400"/>
          </a:xfrm>
        </p:spPr>
        <p:txBody>
          <a:bodyPr/>
          <a:lstStyle/>
          <a:p>
            <a:r>
              <a:rPr lang="en-US" altLang="en-US" sz="3200" dirty="0" smtClean="0">
                <a:solidFill>
                  <a:srgbClr val="FF0000"/>
                </a:solidFill>
              </a:rPr>
              <a:t>Engineering Mechanics: Statics </a:t>
            </a:r>
            <a:br>
              <a:rPr lang="en-US" altLang="en-US" sz="3200" dirty="0" smtClean="0">
                <a:solidFill>
                  <a:srgbClr val="FF0000"/>
                </a:solidFill>
              </a:rPr>
            </a:br>
            <a:r>
              <a:rPr lang="en-US" altLang="en-US" sz="3200" dirty="0" smtClean="0">
                <a:solidFill>
                  <a:srgbClr val="FF0000"/>
                </a:solidFill>
              </a:rPr>
              <a:t>(ENGR 175)</a:t>
            </a:r>
            <a:br>
              <a:rPr lang="en-US" altLang="en-US" sz="3200" dirty="0" smtClean="0">
                <a:solidFill>
                  <a:srgbClr val="FF0000"/>
                </a:solidFill>
              </a:rPr>
            </a:br>
            <a:r>
              <a:rPr lang="en-US" altLang="en-US" sz="3200" dirty="0" smtClean="0">
                <a:solidFill>
                  <a:srgbClr val="FF0000"/>
                </a:solidFill>
              </a:rPr>
              <a:t/>
            </a:r>
            <a:br>
              <a:rPr lang="en-US" altLang="en-US" sz="3200" dirty="0" smtClean="0">
                <a:solidFill>
                  <a:srgbClr val="FF0000"/>
                </a:solidFill>
              </a:rPr>
            </a:br>
            <a:r>
              <a:rPr lang="en-US" altLang="en-US" sz="3200" dirty="0" smtClean="0">
                <a:solidFill>
                  <a:srgbClr val="FF0000"/>
                </a:solidFill>
              </a:rPr>
              <a:t>Chapter 5- </a:t>
            </a:r>
            <a:r>
              <a:rPr lang="en-US" sz="3200" dirty="0"/>
              <a:t>Equilibrium of </a:t>
            </a:r>
            <a:r>
              <a:rPr lang="en-US" sz="3200" dirty="0" smtClean="0"/>
              <a:t>a Rigid </a:t>
            </a:r>
            <a:r>
              <a:rPr lang="en-US" sz="3200" dirty="0"/>
              <a:t>Body</a:t>
            </a:r>
            <a:endParaRPr lang="en-US" altLang="en-US" sz="3600" dirty="0" smtClean="0">
              <a:solidFill>
                <a:schemeClr val="accent2"/>
              </a:solidFill>
            </a:endParaRPr>
          </a:p>
        </p:txBody>
      </p:sp>
      <p:sp>
        <p:nvSpPr>
          <p:cNvPr id="6" name="Rectangle 3"/>
          <p:cNvSpPr>
            <a:spLocks noGrp="1" noChangeArrowheads="1"/>
          </p:cNvSpPr>
          <p:nvPr>
            <p:ph type="subTitle" idx="1"/>
          </p:nvPr>
        </p:nvSpPr>
        <p:spPr>
          <a:xfrm>
            <a:off x="1685925" y="3669632"/>
            <a:ext cx="6324600" cy="2209800"/>
          </a:xfrm>
        </p:spPr>
        <p:txBody>
          <a:bodyPr>
            <a:normAutofit fontScale="70000" lnSpcReduction="20000"/>
          </a:bodyPr>
          <a:lstStyle/>
          <a:p>
            <a:pPr eaLnBrk="1" hangingPunct="1">
              <a:lnSpc>
                <a:spcPct val="90000"/>
              </a:lnSpc>
              <a:defRPr/>
            </a:pPr>
            <a:endParaRPr lang="en-US" altLang="en-US" sz="2400" b="1" dirty="0" smtClean="0"/>
          </a:p>
          <a:p>
            <a:pPr eaLnBrk="1" hangingPunct="1">
              <a:lnSpc>
                <a:spcPct val="90000"/>
              </a:lnSpc>
              <a:defRPr/>
            </a:pPr>
            <a:r>
              <a:rPr lang="en-US" altLang="en-US" sz="2400" b="1" dirty="0" smtClean="0"/>
              <a:t> </a:t>
            </a:r>
            <a:r>
              <a:rPr lang="en-US" altLang="en-US" sz="2900" b="1" dirty="0" smtClean="0">
                <a:solidFill>
                  <a:srgbClr val="0070C0"/>
                </a:solidFill>
              </a:rPr>
              <a:t>Summer 2017</a:t>
            </a:r>
            <a:endParaRPr lang="en-US" sz="2900" dirty="0">
              <a:solidFill>
                <a:srgbClr val="0070C0"/>
              </a:solidFill>
            </a:endParaRPr>
          </a:p>
          <a:p>
            <a:pPr eaLnBrk="1" hangingPunct="1">
              <a:lnSpc>
                <a:spcPct val="90000"/>
              </a:lnSpc>
              <a:defRPr/>
            </a:pPr>
            <a:endParaRPr lang="en-US" altLang="en-US" sz="1800" b="1" dirty="0" smtClean="0"/>
          </a:p>
          <a:p>
            <a:pPr eaLnBrk="1" hangingPunct="1">
              <a:lnSpc>
                <a:spcPct val="90000"/>
              </a:lnSpc>
              <a:defRPr/>
            </a:pPr>
            <a:r>
              <a:rPr lang="en-US" altLang="en-US" sz="4000" b="1" dirty="0" smtClean="0">
                <a:solidFill>
                  <a:schemeClr val="tx1"/>
                </a:solidFill>
              </a:rPr>
              <a:t>Sam </a:t>
            </a:r>
            <a:r>
              <a:rPr lang="en-US" altLang="en-US" sz="4000" b="1" dirty="0" err="1" smtClean="0">
                <a:solidFill>
                  <a:schemeClr val="tx1"/>
                </a:solidFill>
              </a:rPr>
              <a:t>Behfarshad</a:t>
            </a:r>
            <a:endParaRPr lang="en-US" altLang="en-US" sz="4000" b="1" dirty="0" smtClean="0">
              <a:solidFill>
                <a:schemeClr val="tx1"/>
              </a:solidFill>
            </a:endParaRPr>
          </a:p>
          <a:p>
            <a:pPr eaLnBrk="1" hangingPunct="1">
              <a:lnSpc>
                <a:spcPct val="90000"/>
              </a:lnSpc>
              <a:defRPr/>
            </a:pPr>
            <a:endParaRPr lang="en-US" altLang="en-US" sz="1800" b="1" dirty="0" smtClean="0">
              <a:solidFill>
                <a:schemeClr val="accent2">
                  <a:lumMod val="60000"/>
                  <a:lumOff val="40000"/>
                </a:schemeClr>
              </a:solidFill>
            </a:endParaRPr>
          </a:p>
          <a:p>
            <a:pPr eaLnBrk="1" hangingPunct="1">
              <a:lnSpc>
                <a:spcPct val="90000"/>
              </a:lnSpc>
              <a:defRPr/>
            </a:pPr>
            <a:r>
              <a:rPr lang="en-US" altLang="en-US" sz="3400" b="1" dirty="0" err="1" smtClean="0">
                <a:solidFill>
                  <a:srgbClr val="00B050"/>
                </a:solidFill>
              </a:rPr>
              <a:t>Camosun</a:t>
            </a:r>
            <a:r>
              <a:rPr lang="en-US" altLang="en-US" sz="3400" b="1" dirty="0" smtClean="0">
                <a:solidFill>
                  <a:srgbClr val="00B050"/>
                </a:solidFill>
              </a:rPr>
              <a:t> College</a:t>
            </a:r>
          </a:p>
          <a:p>
            <a:pPr eaLnBrk="1" hangingPunct="1">
              <a:lnSpc>
                <a:spcPct val="90000"/>
              </a:lnSpc>
              <a:defRPr/>
            </a:pPr>
            <a:endParaRPr lang="en-US" altLang="en-US" sz="800" b="1" dirty="0" smtClean="0">
              <a:solidFill>
                <a:srgbClr val="C00000"/>
              </a:solidFill>
            </a:endParaRPr>
          </a:p>
          <a:p>
            <a:pPr eaLnBrk="1" hangingPunct="1">
              <a:lnSpc>
                <a:spcPct val="90000"/>
              </a:lnSpc>
              <a:defRPr/>
            </a:pPr>
            <a:endParaRPr lang="en-US" altLang="en-US" sz="1800" b="1" dirty="0" smtClean="0">
              <a:solidFill>
                <a:srgbClr val="C00000"/>
              </a:solidFill>
            </a:endParaRPr>
          </a:p>
          <a:p>
            <a:pPr>
              <a:lnSpc>
                <a:spcPct val="90000"/>
              </a:lnSpc>
              <a:defRPr/>
            </a:pPr>
            <a:r>
              <a:rPr lang="en-US" altLang="en-US" sz="2900" b="1" dirty="0" smtClean="0">
                <a:solidFill>
                  <a:srgbClr val="C00000"/>
                </a:solidFill>
              </a:rPr>
              <a:t>May, </a:t>
            </a:r>
            <a:r>
              <a:rPr lang="en-US" altLang="en-US" sz="2900" b="1" dirty="0" smtClean="0">
                <a:solidFill>
                  <a:srgbClr val="C00000"/>
                </a:solidFill>
              </a:rPr>
              <a:t>29, </a:t>
            </a:r>
            <a:r>
              <a:rPr lang="en-US" altLang="en-US" sz="2900" b="1" dirty="0" smtClean="0">
                <a:solidFill>
                  <a:srgbClr val="C00000"/>
                </a:solidFill>
              </a:rPr>
              <a:t>2017</a:t>
            </a:r>
          </a:p>
        </p:txBody>
      </p:sp>
      <p:sp>
        <p:nvSpPr>
          <p:cNvPr id="8" name="Slide Number Placeholder 7"/>
          <p:cNvSpPr>
            <a:spLocks noGrp="1"/>
          </p:cNvSpPr>
          <p:nvPr>
            <p:ph type="sldNum" sz="quarter" idx="12"/>
          </p:nvPr>
        </p:nvSpPr>
        <p:spPr/>
        <p:txBody>
          <a:bodyPr/>
          <a:lstStyle/>
          <a:p>
            <a:fld id="{986C2F12-50F6-4306-84F8-4C03E3B6F8A6}" type="slidenum">
              <a:rPr lang="en-US" smtClean="0">
                <a:solidFill>
                  <a:prstClr val="black">
                    <a:tint val="75000"/>
                  </a:prstClr>
                </a:solidFill>
              </a:rPr>
              <a:pPr/>
              <a:t>1</a:t>
            </a:fld>
            <a:endParaRPr lang="en-US" dirty="0">
              <a:solidFill>
                <a:prstClr val="black">
                  <a:tint val="75000"/>
                </a:prstClr>
              </a:solidFill>
            </a:endParaRPr>
          </a:p>
        </p:txBody>
      </p:sp>
    </p:spTree>
    <p:extLst>
      <p:ext uri="{BB962C8B-B14F-4D97-AF65-F5344CB8AC3E}">
        <p14:creationId xmlns:p14="http://schemas.microsoft.com/office/powerpoint/2010/main" val="2051585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Text Box 8"/>
          <p:cNvSpPr txBox="1">
            <a:spLocks noChangeArrowheads="1"/>
          </p:cNvSpPr>
          <p:nvPr/>
        </p:nvSpPr>
        <p:spPr bwMode="auto">
          <a:xfrm>
            <a:off x="533400" y="4135582"/>
            <a:ext cx="81534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As a general rule, if a </a:t>
            </a:r>
            <a:r>
              <a:rPr lang="en-US" dirty="0">
                <a:solidFill>
                  <a:srgbClr val="0000FA"/>
                </a:solidFill>
              </a:rPr>
              <a:t>support prevents translation </a:t>
            </a:r>
            <a:r>
              <a:rPr lang="en-US" dirty="0"/>
              <a:t>of a body in a given direction, then</a:t>
            </a:r>
            <a:r>
              <a:rPr lang="en-US" dirty="0">
                <a:solidFill>
                  <a:schemeClr val="hlink"/>
                </a:solidFill>
              </a:rPr>
              <a:t> </a:t>
            </a:r>
            <a:r>
              <a:rPr lang="en-US" dirty="0">
                <a:solidFill>
                  <a:srgbClr val="0000FA"/>
                </a:solidFill>
              </a:rPr>
              <a:t>a force is developed </a:t>
            </a:r>
            <a:r>
              <a:rPr lang="en-US" dirty="0"/>
              <a:t>on the body in the opposite direction.  </a:t>
            </a:r>
          </a:p>
          <a:p>
            <a:pPr eaLnBrk="1" hangingPunct="1">
              <a:spcBef>
                <a:spcPct val="50000"/>
              </a:spcBef>
            </a:pPr>
            <a:r>
              <a:rPr lang="en-US" dirty="0"/>
              <a:t>Similarly,</a:t>
            </a:r>
            <a:r>
              <a:rPr lang="en-US" dirty="0">
                <a:solidFill>
                  <a:schemeClr val="hlink"/>
                </a:solidFill>
              </a:rPr>
              <a:t> </a:t>
            </a:r>
            <a:r>
              <a:rPr lang="en-US" dirty="0"/>
              <a:t>if </a:t>
            </a:r>
            <a:r>
              <a:rPr lang="en-US" dirty="0">
                <a:solidFill>
                  <a:srgbClr val="0000FA"/>
                </a:solidFill>
              </a:rPr>
              <a:t>rotation is prevented, a couple moment </a:t>
            </a:r>
            <a:r>
              <a:rPr lang="en-US" dirty="0"/>
              <a:t>is exerted on the body in the opposite direction.</a:t>
            </a:r>
            <a:endParaRPr lang="en-US" dirty="0">
              <a:solidFill>
                <a:schemeClr val="hlink"/>
              </a:solidFill>
            </a:endParaRPr>
          </a:p>
        </p:txBody>
      </p:sp>
      <p:sp>
        <p:nvSpPr>
          <p:cNvPr id="11270" name="Text Box 15"/>
          <p:cNvSpPr txBox="1">
            <a:spLocks noChangeArrowheads="1"/>
          </p:cNvSpPr>
          <p:nvPr/>
        </p:nvSpPr>
        <p:spPr bwMode="auto">
          <a:xfrm>
            <a:off x="838200" y="3034146"/>
            <a:ext cx="7467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A few example sets of diagrams s are shown above. Other support reactions are given in your textbook (Table 5-1).</a:t>
            </a:r>
          </a:p>
        </p:txBody>
      </p:sp>
      <p:pic>
        <p:nvPicPr>
          <p:cNvPr id="11271" name="Picture 12" descr="CH 5 Suppo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052946"/>
            <a:ext cx="21145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13" descr="CH 5 P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1052946"/>
            <a:ext cx="24939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14" descr="CH 5 Fixed Suppo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1052946"/>
            <a:ext cx="24574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SUPPORT  REACTIONS  IN  2-D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10</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additive="base">
                                        <p:cTn id="7" dur="500" fill="hold"/>
                                        <p:tgtEl>
                                          <p:spTgt spid="13320"/>
                                        </p:tgtEl>
                                        <p:attrNameLst>
                                          <p:attrName>ppt_x</p:attrName>
                                        </p:attrNameLst>
                                      </p:cBhvr>
                                      <p:tavLst>
                                        <p:tav tm="0">
                                          <p:val>
                                            <p:strVal val="0-#ppt_w/2"/>
                                          </p:val>
                                        </p:tav>
                                        <p:tav tm="100000">
                                          <p:val>
                                            <p:strVal val="#ppt_x"/>
                                          </p:val>
                                        </p:tav>
                                      </p:tavLst>
                                    </p:anim>
                                    <p:anim calcmode="lin" valueType="num">
                                      <p:cBhvr additive="base">
                                        <p:cTn id="8"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735013" y="1147116"/>
            <a:ext cx="8140700" cy="2679701"/>
            <a:chOff x="751" y="536"/>
            <a:chExt cx="5128" cy="1688"/>
          </a:xfrm>
        </p:grpSpPr>
        <p:sp>
          <p:nvSpPr>
            <p:cNvPr id="12298" name="Text Box 9"/>
            <p:cNvSpPr txBox="1">
              <a:spLocks noChangeArrowheads="1"/>
            </p:cNvSpPr>
            <p:nvPr/>
          </p:nvSpPr>
          <p:spPr bwMode="auto">
            <a:xfrm>
              <a:off x="2497" y="537"/>
              <a:ext cx="3382" cy="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b="1" dirty="0">
                  <a:solidFill>
                    <a:srgbClr val="990033"/>
                  </a:solidFill>
                </a:rPr>
                <a:t>Given</a:t>
              </a:r>
              <a:r>
                <a:rPr lang="en-US" dirty="0">
                  <a:solidFill>
                    <a:srgbClr val="990033"/>
                  </a:solidFill>
                </a:rPr>
                <a:t>:</a:t>
              </a:r>
              <a:r>
                <a:rPr lang="en-US" dirty="0"/>
                <a:t>	The operator applies a vertical 	force to the pedal so that the 	spring is stretched 1.5 in. and 	the 	force in the short link at </a:t>
              </a:r>
              <a:r>
                <a:rPr lang="en-US" i="1" dirty="0"/>
                <a:t>B is 	</a:t>
              </a:r>
            </a:p>
            <a:p>
              <a:pPr eaLnBrk="1" hangingPunct="1"/>
              <a:r>
                <a:rPr lang="en-US" i="1" dirty="0"/>
                <a:t>	20 lb</a:t>
              </a:r>
              <a:r>
                <a:rPr lang="en-US" dirty="0"/>
                <a:t>. </a:t>
              </a:r>
            </a:p>
            <a:p>
              <a:pPr eaLnBrk="1" hangingPunct="1"/>
              <a:r>
                <a:rPr lang="en-US" b="1" dirty="0">
                  <a:solidFill>
                    <a:srgbClr val="990033"/>
                  </a:solidFill>
                </a:rPr>
                <a:t>Draw</a:t>
              </a:r>
              <a:r>
                <a:rPr lang="en-US" dirty="0">
                  <a:solidFill>
                    <a:srgbClr val="990033"/>
                  </a:solidFill>
                </a:rPr>
                <a:t>:	</a:t>
              </a:r>
              <a:r>
                <a:rPr lang="en-US" dirty="0" smtClean="0"/>
                <a:t>An </a:t>
              </a:r>
              <a:r>
                <a:rPr lang="en-US" dirty="0"/>
                <a:t>idealized model and free-</a:t>
              </a:r>
              <a:br>
                <a:rPr lang="en-US" dirty="0"/>
              </a:br>
              <a:r>
                <a:rPr lang="en-US" dirty="0"/>
                <a:t>	body diagram of the foot pedal.</a:t>
              </a:r>
            </a:p>
          </p:txBody>
        </p:sp>
        <p:pic>
          <p:nvPicPr>
            <p:cNvPr id="12299" name="Picture 16" descr="CH 5 Ex Fo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 y="536"/>
              <a:ext cx="1723" cy="1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a:t>
            </a:r>
            <a:endParaRPr lang="en-US" dirty="0" smtClean="0">
              <a:solidFill>
                <a:srgbClr val="000096"/>
              </a:solidFill>
              <a:effectLst/>
            </a:endParaRPr>
          </a:p>
        </p:txBody>
      </p:sp>
      <p:grpSp>
        <p:nvGrpSpPr>
          <p:cNvPr id="8" name="Group 7"/>
          <p:cNvGrpSpPr/>
          <p:nvPr/>
        </p:nvGrpSpPr>
        <p:grpSpPr>
          <a:xfrm>
            <a:off x="735013" y="3802357"/>
            <a:ext cx="4362450" cy="2454273"/>
            <a:chOff x="735013" y="3802357"/>
            <a:chExt cx="4362450" cy="2454273"/>
          </a:xfrm>
        </p:grpSpPr>
        <p:pic>
          <p:nvPicPr>
            <p:cNvPr id="4" name="Picture 3"/>
            <p:cNvPicPr>
              <a:picLocks noChangeAspect="1"/>
            </p:cNvPicPr>
            <p:nvPr/>
          </p:nvPicPr>
          <p:blipFill>
            <a:blip r:embed="rId4"/>
            <a:stretch>
              <a:fillRect/>
            </a:stretch>
          </p:blipFill>
          <p:spPr>
            <a:xfrm>
              <a:off x="735013" y="3802357"/>
              <a:ext cx="4362450" cy="2066925"/>
            </a:xfrm>
            <a:prstGeom prst="rect">
              <a:avLst/>
            </a:prstGeom>
          </p:spPr>
        </p:pic>
        <p:sp>
          <p:nvSpPr>
            <p:cNvPr id="5" name="Rectangle 4"/>
            <p:cNvSpPr/>
            <p:nvPr/>
          </p:nvSpPr>
          <p:spPr>
            <a:xfrm>
              <a:off x="1719559" y="5794965"/>
              <a:ext cx="2768707" cy="461665"/>
            </a:xfrm>
            <a:prstGeom prst="rect">
              <a:avLst/>
            </a:prstGeom>
          </p:spPr>
          <p:txBody>
            <a:bodyPr wrap="none">
              <a:spAutoFit/>
            </a:bodyPr>
            <a:lstStyle/>
            <a:p>
              <a:r>
                <a:rPr lang="en-US" dirty="0" smtClean="0"/>
                <a:t>The idealized </a:t>
              </a:r>
              <a:r>
                <a:rPr lang="en-US" dirty="0"/>
                <a:t>model </a:t>
              </a:r>
            </a:p>
          </p:txBody>
        </p:sp>
      </p:grpSp>
      <p:grpSp>
        <p:nvGrpSpPr>
          <p:cNvPr id="9" name="Group 8"/>
          <p:cNvGrpSpPr/>
          <p:nvPr/>
        </p:nvGrpSpPr>
        <p:grpSpPr>
          <a:xfrm>
            <a:off x="5257800" y="3826169"/>
            <a:ext cx="3257550" cy="2427178"/>
            <a:chOff x="5257800" y="3826169"/>
            <a:chExt cx="3257550" cy="2427178"/>
          </a:xfrm>
        </p:grpSpPr>
        <p:pic>
          <p:nvPicPr>
            <p:cNvPr id="6" name="Picture 5"/>
            <p:cNvPicPr>
              <a:picLocks noChangeAspect="1"/>
            </p:cNvPicPr>
            <p:nvPr/>
          </p:nvPicPr>
          <p:blipFill>
            <a:blip r:embed="rId5"/>
            <a:stretch>
              <a:fillRect/>
            </a:stretch>
          </p:blipFill>
          <p:spPr>
            <a:xfrm>
              <a:off x="5257800" y="3826169"/>
              <a:ext cx="3257550" cy="2019300"/>
            </a:xfrm>
            <a:prstGeom prst="rect">
              <a:avLst/>
            </a:prstGeom>
          </p:spPr>
        </p:pic>
        <p:sp>
          <p:nvSpPr>
            <p:cNvPr id="7" name="Rectangle 6"/>
            <p:cNvSpPr/>
            <p:nvPr/>
          </p:nvSpPr>
          <p:spPr>
            <a:xfrm>
              <a:off x="5436954" y="5791682"/>
              <a:ext cx="3077135" cy="461665"/>
            </a:xfrm>
            <a:prstGeom prst="rect">
              <a:avLst/>
            </a:prstGeom>
          </p:spPr>
          <p:txBody>
            <a:bodyPr wrap="square">
              <a:spAutoFit/>
            </a:bodyPr>
            <a:lstStyle/>
            <a:p>
              <a:r>
                <a:rPr lang="en-US" u="sng" dirty="0" smtClean="0">
                  <a:solidFill>
                    <a:srgbClr val="0000FA"/>
                  </a:solidFill>
                </a:rPr>
                <a:t>The free-body </a:t>
              </a:r>
              <a:r>
                <a:rPr lang="en-US" u="sng" dirty="0">
                  <a:solidFill>
                    <a:srgbClr val="0000FA"/>
                  </a:solidFill>
                </a:rPr>
                <a:t>diagram </a:t>
              </a:r>
            </a:p>
          </p:txBody>
        </p:sp>
      </p:grpSp>
      <p:sp>
        <p:nvSpPr>
          <p:cNvPr id="10" name="Slide Number Placeholder 9"/>
          <p:cNvSpPr>
            <a:spLocks noGrp="1"/>
          </p:cNvSpPr>
          <p:nvPr>
            <p:ph type="sldNum" sz="quarter" idx="12"/>
          </p:nvPr>
        </p:nvSpPr>
        <p:spPr/>
        <p:txBody>
          <a:bodyPr/>
          <a:lstStyle/>
          <a:p>
            <a:fld id="{DC3AEFEB-B207-4D33-A191-2D8E3187E430}" type="slidenum">
              <a:rPr lang="en-US" smtClean="0"/>
              <a:pPr/>
              <a:t>11</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Text Box 9"/>
          <p:cNvSpPr txBox="1">
            <a:spLocks noChangeArrowheads="1"/>
          </p:cNvSpPr>
          <p:nvPr/>
        </p:nvSpPr>
        <p:spPr bwMode="auto">
          <a:xfrm>
            <a:off x="3733800" y="1447800"/>
            <a:ext cx="4489551"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solidFill>
                  <a:srgbClr val="990033"/>
                </a:solidFill>
              </a:rPr>
              <a:t>Given</a:t>
            </a:r>
            <a:r>
              <a:rPr lang="en-US" dirty="0">
                <a:solidFill>
                  <a:srgbClr val="990033"/>
                </a:solidFill>
              </a:rPr>
              <a:t>:</a:t>
            </a:r>
            <a:r>
              <a:rPr lang="en-US" dirty="0"/>
              <a:t>	T</a:t>
            </a:r>
            <a:r>
              <a:rPr lang="en-US" dirty="0" smtClean="0"/>
              <a:t>he </a:t>
            </a:r>
            <a:r>
              <a:rPr lang="en-US" dirty="0"/>
              <a:t>unloaded </a:t>
            </a:r>
            <a:r>
              <a:rPr lang="en-US" dirty="0" smtClean="0"/>
              <a:t>platform </a:t>
            </a:r>
            <a:r>
              <a:rPr lang="en-US" dirty="0"/>
              <a:t>is</a:t>
            </a:r>
          </a:p>
          <a:p>
            <a:r>
              <a:rPr lang="en-US" dirty="0"/>
              <a:t>suspended off the edge of the oil </a:t>
            </a:r>
            <a:r>
              <a:rPr lang="en-US" dirty="0" smtClean="0"/>
              <a:t>rig. </a:t>
            </a:r>
            <a:r>
              <a:rPr lang="en-US" dirty="0"/>
              <a:t>The </a:t>
            </a:r>
            <a:r>
              <a:rPr lang="en-US" dirty="0" smtClean="0"/>
              <a:t>platform has </a:t>
            </a:r>
            <a:r>
              <a:rPr lang="en-US" dirty="0"/>
              <a:t>a mass of 200 kg.</a:t>
            </a:r>
            <a:r>
              <a:rPr lang="en-US" dirty="0" smtClean="0"/>
              <a:t> </a:t>
            </a:r>
          </a:p>
          <a:p>
            <a:endParaRPr lang="en-US" dirty="0"/>
          </a:p>
          <a:p>
            <a:pPr eaLnBrk="1" hangingPunct="1"/>
            <a:r>
              <a:rPr lang="en-US" b="1" dirty="0">
                <a:solidFill>
                  <a:srgbClr val="990033"/>
                </a:solidFill>
              </a:rPr>
              <a:t>Draw</a:t>
            </a:r>
            <a:r>
              <a:rPr lang="en-US" dirty="0">
                <a:solidFill>
                  <a:srgbClr val="990033"/>
                </a:solidFill>
              </a:rPr>
              <a:t>:	</a:t>
            </a:r>
            <a:r>
              <a:rPr lang="en-US" dirty="0" smtClean="0"/>
              <a:t>An </a:t>
            </a:r>
            <a:r>
              <a:rPr lang="en-US" dirty="0"/>
              <a:t>idealized model and </a:t>
            </a:r>
            <a:r>
              <a:rPr lang="en-US" dirty="0" smtClean="0"/>
              <a:t>free-body </a:t>
            </a:r>
            <a:r>
              <a:rPr lang="en-US" dirty="0"/>
              <a:t>diagram of the </a:t>
            </a:r>
            <a:r>
              <a:rPr lang="en-US" dirty="0" smtClean="0"/>
              <a:t>platform.</a:t>
            </a:r>
            <a:endParaRPr lang="en-US" dirty="0"/>
          </a:p>
        </p:txBody>
      </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II</a:t>
            </a:r>
            <a:endParaRPr lang="en-US" dirty="0" smtClean="0">
              <a:solidFill>
                <a:srgbClr val="000096"/>
              </a:solidFill>
              <a:effectLst/>
            </a:endParaRPr>
          </a:p>
        </p:txBody>
      </p:sp>
      <p:pic>
        <p:nvPicPr>
          <p:cNvPr id="11" name="Picture 10"/>
          <p:cNvPicPr>
            <a:picLocks noChangeAspect="1"/>
          </p:cNvPicPr>
          <p:nvPr/>
        </p:nvPicPr>
        <p:blipFill>
          <a:blip r:embed="rId3"/>
          <a:stretch>
            <a:fillRect/>
          </a:stretch>
        </p:blipFill>
        <p:spPr>
          <a:xfrm>
            <a:off x="628650" y="1219200"/>
            <a:ext cx="2673457" cy="3517130"/>
          </a:xfrm>
          <a:prstGeom prst="rect">
            <a:avLst/>
          </a:prstGeom>
        </p:spPr>
      </p:pic>
      <p:sp>
        <p:nvSpPr>
          <p:cNvPr id="12" name="Rectangle 11"/>
          <p:cNvSpPr/>
          <p:nvPr/>
        </p:nvSpPr>
        <p:spPr>
          <a:xfrm>
            <a:off x="666951" y="4974365"/>
            <a:ext cx="8038697" cy="1200329"/>
          </a:xfrm>
          <a:prstGeom prst="rect">
            <a:avLst/>
          </a:prstGeom>
        </p:spPr>
        <p:txBody>
          <a:bodyPr wrap="square">
            <a:spAutoFit/>
          </a:bodyPr>
          <a:lstStyle/>
          <a:p>
            <a:r>
              <a:rPr lang="en-US" dirty="0"/>
              <a:t>The idealized model of the platform is considered in two dimensions because the loading and the dimensions are all symmetrical about a vertical plane passing through its center.</a:t>
            </a:r>
          </a:p>
        </p:txBody>
      </p:sp>
      <p:sp>
        <p:nvSpPr>
          <p:cNvPr id="2" name="Slide Number Placeholder 1"/>
          <p:cNvSpPr>
            <a:spLocks noGrp="1"/>
          </p:cNvSpPr>
          <p:nvPr>
            <p:ph type="sldNum" sz="quarter" idx="12"/>
          </p:nvPr>
        </p:nvSpPr>
        <p:spPr/>
        <p:txBody>
          <a:bodyPr/>
          <a:lstStyle/>
          <a:p>
            <a:fld id="{DC3AEFEB-B207-4D33-A191-2D8E3187E430}" type="slidenum">
              <a:rPr lang="en-US" smtClean="0"/>
              <a:pPr/>
              <a:t>12</a:t>
            </a:fld>
            <a:endParaRPr lang="en-US"/>
          </a:p>
        </p:txBody>
      </p:sp>
    </p:spTree>
    <p:extLst>
      <p:ext uri="{BB962C8B-B14F-4D97-AF65-F5344CB8AC3E}">
        <p14:creationId xmlns:p14="http://schemas.microsoft.com/office/powerpoint/2010/main" val="208860275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298"/>
                                        </p:tgtEl>
                                        <p:attrNameLst>
                                          <p:attrName>style.visibility</p:attrName>
                                        </p:attrNameLst>
                                      </p:cBhvr>
                                      <p:to>
                                        <p:strVal val="visible"/>
                                      </p:to>
                                    </p:set>
                                    <p:anim calcmode="lin" valueType="num">
                                      <p:cBhvr additive="base">
                                        <p:cTn id="12" dur="500" fill="hold"/>
                                        <p:tgtEl>
                                          <p:spTgt spid="12298"/>
                                        </p:tgtEl>
                                        <p:attrNameLst>
                                          <p:attrName>ppt_x</p:attrName>
                                        </p:attrNameLst>
                                      </p:cBhvr>
                                      <p:tavLst>
                                        <p:tav tm="0">
                                          <p:val>
                                            <p:strVal val="0-#ppt_w/2"/>
                                          </p:val>
                                        </p:tav>
                                        <p:tav tm="100000">
                                          <p:val>
                                            <p:strVal val="#ppt_x"/>
                                          </p:val>
                                        </p:tav>
                                      </p:tavLst>
                                    </p:anim>
                                    <p:anim calcmode="lin" valueType="num">
                                      <p:cBhvr additive="base">
                                        <p:cTn id="13" dur="500" fill="hold"/>
                                        <p:tgtEl>
                                          <p:spTgt spid="1229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Text Box 9"/>
          <p:cNvSpPr txBox="1">
            <a:spLocks noChangeArrowheads="1"/>
          </p:cNvSpPr>
          <p:nvPr/>
        </p:nvSpPr>
        <p:spPr bwMode="auto">
          <a:xfrm>
            <a:off x="584496" y="1057707"/>
            <a:ext cx="79308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smtClean="0"/>
              <a:t>The </a:t>
            </a:r>
            <a:r>
              <a:rPr lang="en-US" dirty="0"/>
              <a:t>connection at A is </a:t>
            </a:r>
            <a:r>
              <a:rPr lang="en-US" dirty="0" smtClean="0"/>
              <a:t>treated as a </a:t>
            </a:r>
            <a:r>
              <a:rPr lang="en-US" dirty="0"/>
              <a:t>pin, and the </a:t>
            </a:r>
            <a:r>
              <a:rPr lang="en-US" dirty="0" smtClean="0"/>
              <a:t>cable supports </a:t>
            </a:r>
            <a:r>
              <a:rPr lang="en-US" dirty="0"/>
              <a:t>the platform at </a:t>
            </a:r>
            <a:r>
              <a:rPr lang="en-US" dirty="0" smtClean="0"/>
              <a:t>B</a:t>
            </a:r>
            <a:r>
              <a:rPr lang="en-US" dirty="0"/>
              <a:t>.</a:t>
            </a:r>
            <a:r>
              <a:rPr lang="en-US" dirty="0" smtClean="0"/>
              <a:t>   Note the assumed directions of the forces!</a:t>
            </a:r>
            <a:br>
              <a:rPr lang="en-US" dirty="0" smtClean="0"/>
            </a:br>
            <a:r>
              <a:rPr lang="en-US" dirty="0" smtClean="0"/>
              <a:t>The point G is the center </a:t>
            </a:r>
            <a:r>
              <a:rPr lang="en-US" dirty="0"/>
              <a:t>of gravity </a:t>
            </a:r>
            <a:r>
              <a:rPr lang="en-US" dirty="0" smtClean="0"/>
              <a:t>of the platform.</a:t>
            </a:r>
            <a:endParaRPr lang="en-US" dirty="0"/>
          </a:p>
        </p:txBody>
      </p:sp>
      <p:sp>
        <p:nvSpPr>
          <p:cNvPr id="3" name="Title 2"/>
          <p:cNvSpPr>
            <a:spLocks noGrp="1"/>
          </p:cNvSpPr>
          <p:nvPr>
            <p:ph type="title" idx="4294967295"/>
          </p:nvPr>
        </p:nvSpPr>
        <p:spPr/>
        <p:txBody>
          <a:bodyPr/>
          <a:lstStyle/>
          <a:p>
            <a:pPr fontAlgn="base"/>
            <a:r>
              <a:rPr lang="en-US" sz="2400" b="1" kern="1200" dirty="0" smtClean="0">
                <a:solidFill>
                  <a:srgbClr val="000096"/>
                </a:solidFill>
                <a:effectLst/>
                <a:latin typeface="Times New Roman" panose="02020603050405020304" pitchFamily="18" charset="0"/>
                <a:ea typeface="+mn-ea"/>
                <a:cs typeface="+mn-cs"/>
              </a:rPr>
              <a:t>EXAMPLE II </a:t>
            </a:r>
            <a:r>
              <a:rPr lang="en-US" dirty="0"/>
              <a:t>(continued)</a:t>
            </a:r>
            <a:endParaRPr lang="en-US" dirty="0" smtClean="0">
              <a:solidFill>
                <a:srgbClr val="000096"/>
              </a:solidFill>
              <a:effectLst/>
            </a:endParaRPr>
          </a:p>
        </p:txBody>
      </p:sp>
      <p:grpSp>
        <p:nvGrpSpPr>
          <p:cNvPr id="8" name="Group 7"/>
          <p:cNvGrpSpPr/>
          <p:nvPr/>
        </p:nvGrpSpPr>
        <p:grpSpPr>
          <a:xfrm>
            <a:off x="1310649" y="2398426"/>
            <a:ext cx="2781665" cy="3968591"/>
            <a:chOff x="791103" y="2325143"/>
            <a:chExt cx="2768707" cy="4041874"/>
          </a:xfrm>
        </p:grpSpPr>
        <p:sp>
          <p:nvSpPr>
            <p:cNvPr id="5" name="Rectangle 4"/>
            <p:cNvSpPr/>
            <p:nvPr/>
          </p:nvSpPr>
          <p:spPr>
            <a:xfrm>
              <a:off x="791103" y="5905352"/>
              <a:ext cx="2768707" cy="461665"/>
            </a:xfrm>
            <a:prstGeom prst="rect">
              <a:avLst/>
            </a:prstGeom>
          </p:spPr>
          <p:txBody>
            <a:bodyPr wrap="none">
              <a:spAutoFit/>
            </a:bodyPr>
            <a:lstStyle/>
            <a:p>
              <a:r>
                <a:rPr lang="en-US" dirty="0" smtClean="0"/>
                <a:t>The idealized </a:t>
              </a:r>
              <a:r>
                <a:rPr lang="en-US" dirty="0"/>
                <a:t>model </a:t>
              </a:r>
            </a:p>
          </p:txBody>
        </p:sp>
        <p:pic>
          <p:nvPicPr>
            <p:cNvPr id="4" name="Picture 3"/>
            <p:cNvPicPr>
              <a:picLocks noChangeAspect="1"/>
            </p:cNvPicPr>
            <p:nvPr/>
          </p:nvPicPr>
          <p:blipFill>
            <a:blip r:embed="rId3"/>
            <a:stretch>
              <a:fillRect/>
            </a:stretch>
          </p:blipFill>
          <p:spPr>
            <a:xfrm>
              <a:off x="952106" y="2325143"/>
              <a:ext cx="2110706" cy="3486511"/>
            </a:xfrm>
            <a:prstGeom prst="rect">
              <a:avLst/>
            </a:prstGeom>
          </p:spPr>
        </p:pic>
      </p:grpSp>
      <p:grpSp>
        <p:nvGrpSpPr>
          <p:cNvPr id="9" name="Group 8"/>
          <p:cNvGrpSpPr/>
          <p:nvPr/>
        </p:nvGrpSpPr>
        <p:grpSpPr>
          <a:xfrm>
            <a:off x="4847663" y="2979339"/>
            <a:ext cx="3077135" cy="3387679"/>
            <a:chOff x="4910009" y="2979339"/>
            <a:chExt cx="3077135" cy="3387679"/>
          </a:xfrm>
        </p:grpSpPr>
        <p:sp>
          <p:nvSpPr>
            <p:cNvPr id="7" name="Rectangle 6"/>
            <p:cNvSpPr/>
            <p:nvPr/>
          </p:nvSpPr>
          <p:spPr>
            <a:xfrm>
              <a:off x="4910009" y="5905353"/>
              <a:ext cx="3077135" cy="461665"/>
            </a:xfrm>
            <a:prstGeom prst="rect">
              <a:avLst/>
            </a:prstGeom>
          </p:spPr>
          <p:txBody>
            <a:bodyPr wrap="square">
              <a:spAutoFit/>
            </a:bodyPr>
            <a:lstStyle/>
            <a:p>
              <a:r>
                <a:rPr lang="en-US" u="sng" dirty="0" smtClean="0">
                  <a:solidFill>
                    <a:srgbClr val="0000FA"/>
                  </a:solidFill>
                </a:rPr>
                <a:t>The free-body </a:t>
              </a:r>
              <a:r>
                <a:rPr lang="en-US" u="sng" dirty="0">
                  <a:solidFill>
                    <a:srgbClr val="0000FA"/>
                  </a:solidFill>
                </a:rPr>
                <a:t>diagram </a:t>
              </a:r>
            </a:p>
          </p:txBody>
        </p:sp>
        <p:pic>
          <p:nvPicPr>
            <p:cNvPr id="6" name="Picture 5"/>
            <p:cNvPicPr>
              <a:picLocks noChangeAspect="1"/>
            </p:cNvPicPr>
            <p:nvPr/>
          </p:nvPicPr>
          <p:blipFill>
            <a:blip r:embed="rId4"/>
            <a:stretch>
              <a:fillRect/>
            </a:stretch>
          </p:blipFill>
          <p:spPr>
            <a:xfrm>
              <a:off x="5138888" y="2979339"/>
              <a:ext cx="2619375" cy="2581275"/>
            </a:xfrm>
            <a:prstGeom prst="rect">
              <a:avLst/>
            </a:prstGeom>
          </p:spPr>
        </p:pic>
      </p:grpSp>
      <p:sp>
        <p:nvSpPr>
          <p:cNvPr id="2" name="Slide Number Placeholder 1"/>
          <p:cNvSpPr>
            <a:spLocks noGrp="1"/>
          </p:cNvSpPr>
          <p:nvPr>
            <p:ph type="sldNum" sz="quarter" idx="12"/>
          </p:nvPr>
        </p:nvSpPr>
        <p:spPr/>
        <p:txBody>
          <a:bodyPr/>
          <a:lstStyle/>
          <a:p>
            <a:fld id="{DC3AEFEB-B207-4D33-A191-2D8E3187E430}" type="slidenum">
              <a:rPr lang="en-US" smtClean="0"/>
              <a:pPr/>
              <a:t>13</a:t>
            </a:fld>
            <a:endParaRPr lang="en-US"/>
          </a:p>
        </p:txBody>
      </p:sp>
    </p:spTree>
    <p:extLst>
      <p:ext uri="{BB962C8B-B14F-4D97-AF65-F5344CB8AC3E}">
        <p14:creationId xmlns:p14="http://schemas.microsoft.com/office/powerpoint/2010/main" val="414754832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8"/>
                                        </p:tgtEl>
                                        <p:attrNameLst>
                                          <p:attrName>style.visibility</p:attrName>
                                        </p:attrNameLst>
                                      </p:cBhvr>
                                      <p:to>
                                        <p:strVal val="visible"/>
                                      </p:to>
                                    </p:set>
                                    <p:anim calcmode="lin" valueType="num">
                                      <p:cBhvr additive="base">
                                        <p:cTn id="7" dur="500" fill="hold"/>
                                        <p:tgtEl>
                                          <p:spTgt spid="12298"/>
                                        </p:tgtEl>
                                        <p:attrNameLst>
                                          <p:attrName>ppt_x</p:attrName>
                                        </p:attrNameLst>
                                      </p:cBhvr>
                                      <p:tavLst>
                                        <p:tav tm="0">
                                          <p:val>
                                            <p:strVal val="0-#ppt_w/2"/>
                                          </p:val>
                                        </p:tav>
                                        <p:tav tm="100000">
                                          <p:val>
                                            <p:strVal val="#ppt_x"/>
                                          </p:val>
                                        </p:tav>
                                      </p:tavLst>
                                    </p:anim>
                                    <p:anim calcmode="lin" valueType="num">
                                      <p:cBhvr additive="base">
                                        <p:cTn id="8" dur="500" fill="hold"/>
                                        <p:tgtEl>
                                          <p:spTgt spid="122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628650" y="1295399"/>
            <a:ext cx="7981950" cy="4551364"/>
            <a:chOff x="312" y="1296"/>
            <a:chExt cx="5028" cy="2867"/>
          </a:xfrm>
        </p:grpSpPr>
        <p:pic>
          <p:nvPicPr>
            <p:cNvPr id="13319" name="Picture 9" descr="CH 5 Beam &amp; Bag Concep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 y="2206"/>
              <a:ext cx="2064" cy="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3"/>
            <p:cNvSpPr txBox="1">
              <a:spLocks noChangeArrowheads="1"/>
            </p:cNvSpPr>
            <p:nvPr/>
          </p:nvSpPr>
          <p:spPr bwMode="auto">
            <a:xfrm>
              <a:off x="312" y="1296"/>
              <a:ext cx="3513" cy="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ts val="0"/>
                </a:spcBef>
                <a:spcAft>
                  <a:spcPts val="1200"/>
                </a:spcAft>
              </a:pPr>
              <a:r>
                <a:rPr lang="en-US" sz="2200" dirty="0"/>
                <a:t>1. The beam and the cable (with a frictionless pulley at D) support an 80 kg load at C.  In a FBD of only the beam, there are how many unknowns?</a:t>
              </a:r>
            </a:p>
            <a:p>
              <a:pPr eaLnBrk="1" hangingPunct="1">
                <a:spcBef>
                  <a:spcPts val="0"/>
                </a:spcBef>
                <a:spcAft>
                  <a:spcPts val="1200"/>
                </a:spcAft>
              </a:pPr>
              <a:r>
                <a:rPr lang="en-US" sz="2200" dirty="0"/>
                <a:t>	A)  </a:t>
              </a:r>
              <a:r>
                <a:rPr lang="en-US" sz="2200" dirty="0" smtClean="0"/>
                <a:t>Two forces </a:t>
              </a:r>
              <a:r>
                <a:rPr lang="en-US" sz="2200" dirty="0"/>
                <a:t>and </a:t>
              </a:r>
              <a:r>
                <a:rPr lang="en-US" sz="2200" dirty="0" smtClean="0"/>
                <a:t>one </a:t>
              </a:r>
              <a:r>
                <a:rPr lang="en-US" sz="2200" dirty="0"/>
                <a:t>couple </a:t>
              </a:r>
              <a:r>
                <a:rPr lang="en-US" sz="2200" dirty="0" smtClean="0"/>
                <a:t>moment</a:t>
              </a:r>
            </a:p>
            <a:p>
              <a:pPr eaLnBrk="1" hangingPunct="1">
                <a:spcBef>
                  <a:spcPts val="0"/>
                </a:spcBef>
                <a:spcAft>
                  <a:spcPts val="1200"/>
                </a:spcAft>
              </a:pPr>
              <a:r>
                <a:rPr lang="en-US" sz="2200" dirty="0" smtClean="0"/>
                <a:t>     B)  Three forces and one couple moment</a:t>
              </a:r>
            </a:p>
            <a:p>
              <a:pPr eaLnBrk="1" hangingPunct="1">
                <a:spcBef>
                  <a:spcPts val="0"/>
                </a:spcBef>
                <a:spcAft>
                  <a:spcPts val="1200"/>
                </a:spcAft>
              </a:pPr>
              <a:r>
                <a:rPr lang="en-US" sz="2200" dirty="0"/>
                <a:t>	C)  </a:t>
              </a:r>
              <a:r>
                <a:rPr lang="en-US" sz="2200" dirty="0" smtClean="0"/>
                <a:t>Three forces</a:t>
              </a:r>
              <a:r>
                <a:rPr lang="en-US" sz="2200" dirty="0"/>
                <a:t>			</a:t>
              </a:r>
            </a:p>
            <a:p>
              <a:pPr eaLnBrk="1" hangingPunct="1">
                <a:spcBef>
                  <a:spcPts val="0"/>
                </a:spcBef>
                <a:spcAft>
                  <a:spcPts val="1200"/>
                </a:spcAft>
              </a:pPr>
              <a:r>
                <a:rPr lang="en-US" sz="2200" dirty="0"/>
                <a:t>     D)  </a:t>
              </a:r>
              <a:r>
                <a:rPr lang="en-US" sz="2200" dirty="0" smtClean="0"/>
                <a:t>Four forces</a:t>
              </a:r>
              <a:endParaRPr lang="en-US" sz="2200" dirty="0"/>
            </a:p>
          </p:txBody>
        </p:sp>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CONCEPT  QUIZ</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14</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990600" y="1066800"/>
            <a:ext cx="7239000" cy="4959350"/>
            <a:chOff x="624" y="672"/>
            <a:chExt cx="4560" cy="3124"/>
          </a:xfrm>
        </p:grpSpPr>
        <p:sp>
          <p:nvSpPr>
            <p:cNvPr id="14342" name="Text Box 8"/>
            <p:cNvSpPr txBox="1">
              <a:spLocks noChangeArrowheads="1"/>
            </p:cNvSpPr>
            <p:nvPr/>
          </p:nvSpPr>
          <p:spPr bwMode="auto">
            <a:xfrm>
              <a:off x="624" y="2352"/>
              <a:ext cx="4560" cy="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6400" indent="-4064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200" dirty="0"/>
                <a:t>2.   If the directions of the force and the couple moments are both reversed, what will happen to the beam?</a:t>
              </a:r>
            </a:p>
            <a:p>
              <a:pPr eaLnBrk="1" hangingPunct="1">
                <a:spcBef>
                  <a:spcPct val="50000"/>
                </a:spcBef>
              </a:pPr>
              <a:r>
                <a:rPr lang="en-US" sz="2200" dirty="0"/>
                <a:t>	A)	The beam will lift from A.</a:t>
              </a:r>
              <a:br>
                <a:rPr lang="en-US" sz="2200" dirty="0"/>
              </a:br>
              <a:r>
                <a:rPr lang="en-US" sz="2200" dirty="0"/>
                <a:t>B)	The beam will lift at B.</a:t>
              </a:r>
              <a:br>
                <a:rPr lang="en-US" sz="2200" dirty="0"/>
              </a:br>
              <a:r>
                <a:rPr lang="en-US" sz="2200" dirty="0"/>
                <a:t>C)	The beam will be restrained.</a:t>
              </a:r>
            </a:p>
            <a:p>
              <a:pPr eaLnBrk="1" hangingPunct="1"/>
              <a:r>
                <a:rPr lang="en-US" sz="2200" dirty="0"/>
                <a:t>      D)	The beam will break.</a:t>
              </a:r>
            </a:p>
          </p:txBody>
        </p:sp>
        <p:pic>
          <p:nvPicPr>
            <p:cNvPr id="14343" name="Picture 9" descr="CH 5 Concept Quiz Pip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 y="672"/>
              <a:ext cx="2926"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CONCEPT  QUIZ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15</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Text Box 9"/>
          <p:cNvSpPr txBox="1">
            <a:spLocks noChangeArrowheads="1"/>
          </p:cNvSpPr>
          <p:nvPr/>
        </p:nvSpPr>
        <p:spPr bwMode="auto">
          <a:xfrm>
            <a:off x="838200" y="4724400"/>
            <a:ext cx="7315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smtClean="0"/>
              <a:t>A </a:t>
            </a:r>
            <a:r>
              <a:rPr lang="en-US" dirty="0"/>
              <a:t>FBD of </a:t>
            </a:r>
            <a:r>
              <a:rPr lang="en-US" dirty="0" smtClean="0"/>
              <a:t>the </a:t>
            </a:r>
            <a:r>
              <a:rPr lang="en-US" dirty="0"/>
              <a:t>smooth pipe </a:t>
            </a:r>
            <a:r>
              <a:rPr lang="en-US" dirty="0" smtClean="0"/>
              <a:t>which rests </a:t>
            </a:r>
            <a:r>
              <a:rPr lang="en-US" dirty="0"/>
              <a:t>against the opening at the points </a:t>
            </a:r>
            <a:r>
              <a:rPr lang="en-US" dirty="0" smtClean="0"/>
              <a:t>of contact </a:t>
            </a:r>
            <a:r>
              <a:rPr lang="en-US" i="1" dirty="0"/>
              <a:t>A</a:t>
            </a:r>
            <a:r>
              <a:rPr lang="en-US" dirty="0"/>
              <a:t>, </a:t>
            </a:r>
            <a:r>
              <a:rPr lang="en-US" i="1" dirty="0"/>
              <a:t>B</a:t>
            </a:r>
            <a:r>
              <a:rPr lang="en-US" dirty="0"/>
              <a:t>, and </a:t>
            </a:r>
            <a:r>
              <a:rPr lang="en-US" i="1" dirty="0" smtClean="0"/>
              <a:t>C</a:t>
            </a:r>
            <a:r>
              <a:rPr lang="en-US" dirty="0" smtClean="0"/>
              <a:t>.</a:t>
            </a:r>
            <a:endParaRPr lang="en-US" dirty="0"/>
          </a:p>
        </p:txBody>
      </p:sp>
      <p:sp>
        <p:nvSpPr>
          <p:cNvPr id="8" name="TextBox 7"/>
          <p:cNvSpPr txBox="1"/>
          <p:nvPr/>
        </p:nvSpPr>
        <p:spPr>
          <a:xfrm>
            <a:off x="672123" y="1547446"/>
            <a:ext cx="1055097" cy="461665"/>
          </a:xfrm>
          <a:prstGeom prst="rect">
            <a:avLst/>
          </a:prstGeom>
          <a:noFill/>
        </p:spPr>
        <p:txBody>
          <a:bodyPr wrap="none" rtlCol="0">
            <a:spAutoFit/>
          </a:bodyPr>
          <a:lstStyle/>
          <a:p>
            <a:r>
              <a:rPr lang="en-US" b="1" dirty="0" smtClean="0">
                <a:solidFill>
                  <a:srgbClr val="990033"/>
                </a:solidFill>
              </a:rPr>
              <a:t>Given</a:t>
            </a:r>
            <a:r>
              <a:rPr lang="en-US" dirty="0" smtClean="0">
                <a:solidFill>
                  <a:srgbClr val="990033"/>
                </a:solidFill>
              </a:rPr>
              <a:t>:</a:t>
            </a:r>
            <a:endParaRPr lang="en-US" dirty="0">
              <a:solidFill>
                <a:srgbClr val="990033"/>
              </a:solidFill>
            </a:endParaRPr>
          </a:p>
        </p:txBody>
      </p:sp>
      <p:sp>
        <p:nvSpPr>
          <p:cNvPr id="9" name="TextBox 8"/>
          <p:cNvSpPr txBox="1"/>
          <p:nvPr/>
        </p:nvSpPr>
        <p:spPr>
          <a:xfrm>
            <a:off x="765907" y="4196862"/>
            <a:ext cx="1005403" cy="461665"/>
          </a:xfrm>
          <a:prstGeom prst="rect">
            <a:avLst/>
          </a:prstGeom>
          <a:noFill/>
        </p:spPr>
        <p:txBody>
          <a:bodyPr wrap="none" rtlCol="0">
            <a:spAutoFit/>
          </a:bodyPr>
          <a:lstStyle/>
          <a:p>
            <a:r>
              <a:rPr lang="en-US" b="1" dirty="0" smtClean="0">
                <a:solidFill>
                  <a:srgbClr val="990033"/>
                </a:solidFill>
              </a:rPr>
              <a:t>Draw</a:t>
            </a:r>
            <a:r>
              <a:rPr lang="en-US" dirty="0" smtClean="0">
                <a:solidFill>
                  <a:srgbClr val="990033"/>
                </a:solidFill>
              </a:rPr>
              <a:t>:</a:t>
            </a:r>
            <a:endParaRPr lang="en-US" dirty="0">
              <a:solidFill>
                <a:srgbClr val="990033"/>
              </a:solidFill>
            </a:endParaRPr>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 I</a:t>
            </a:r>
            <a:endParaRPr lang="en-US" dirty="0" smtClean="0">
              <a:solidFill>
                <a:srgbClr val="000096"/>
              </a:solidFill>
              <a:effectLst/>
            </a:endParaRPr>
          </a:p>
        </p:txBody>
      </p:sp>
      <p:pic>
        <p:nvPicPr>
          <p:cNvPr id="4" name="Picture 3"/>
          <p:cNvPicPr>
            <a:picLocks noChangeAspect="1"/>
          </p:cNvPicPr>
          <p:nvPr/>
        </p:nvPicPr>
        <p:blipFill>
          <a:blip r:embed="rId3"/>
          <a:stretch>
            <a:fillRect/>
          </a:stretch>
        </p:blipFill>
        <p:spPr>
          <a:xfrm>
            <a:off x="2395447" y="1293969"/>
            <a:ext cx="4629150" cy="3133725"/>
          </a:xfrm>
          <a:prstGeom prst="rect">
            <a:avLst/>
          </a:prstGeom>
        </p:spPr>
      </p:pic>
      <p:sp>
        <p:nvSpPr>
          <p:cNvPr id="3" name="Slide Number Placeholder 2"/>
          <p:cNvSpPr>
            <a:spLocks noGrp="1"/>
          </p:cNvSpPr>
          <p:nvPr>
            <p:ph type="sldNum" sz="quarter" idx="12"/>
          </p:nvPr>
        </p:nvSpPr>
        <p:spPr/>
        <p:txBody>
          <a:bodyPr/>
          <a:lstStyle/>
          <a:p>
            <a:fld id="{DC3AEFEB-B207-4D33-A191-2D8E3187E430}" type="slidenum">
              <a:rPr lang="en-US" smtClean="0"/>
              <a:pPr/>
              <a:t>16</a:t>
            </a:fld>
            <a:endParaRPr lang="en-US"/>
          </a:p>
        </p:txBody>
      </p:sp>
    </p:spTree>
    <p:extLst>
      <p:ext uri="{BB962C8B-B14F-4D97-AF65-F5344CB8AC3E}">
        <p14:creationId xmlns:p14="http://schemas.microsoft.com/office/powerpoint/2010/main" val="188604320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a:t>
            </a:r>
            <a:r>
              <a:rPr lang="en-US" sz="2400" kern="1200" dirty="0" smtClean="0">
                <a:solidFill>
                  <a:srgbClr val="000096"/>
                </a:solidFill>
                <a:effectLst/>
                <a:latin typeface="Times New Roman" panose="02020603050405020304" pitchFamily="18" charset="0"/>
                <a:ea typeface="+mn-ea"/>
                <a:cs typeface="+mn-cs"/>
              </a:rPr>
              <a:t> I (continued)</a:t>
            </a:r>
            <a:endParaRPr lang="en-US" dirty="0" smtClean="0">
              <a:solidFill>
                <a:srgbClr val="000096"/>
              </a:solidFill>
              <a:effectLst/>
            </a:endParaRPr>
          </a:p>
        </p:txBody>
      </p:sp>
      <p:grpSp>
        <p:nvGrpSpPr>
          <p:cNvPr id="57" name="Group 56"/>
          <p:cNvGrpSpPr/>
          <p:nvPr/>
        </p:nvGrpSpPr>
        <p:grpSpPr>
          <a:xfrm>
            <a:off x="572016" y="1177303"/>
            <a:ext cx="3999984" cy="3075992"/>
            <a:chOff x="572016" y="1177303"/>
            <a:chExt cx="3999984" cy="3075992"/>
          </a:xfrm>
        </p:grpSpPr>
        <p:sp>
          <p:nvSpPr>
            <p:cNvPr id="9" name="TextBox 8"/>
            <p:cNvSpPr txBox="1"/>
            <p:nvPr/>
          </p:nvSpPr>
          <p:spPr>
            <a:xfrm>
              <a:off x="1461576" y="3791630"/>
              <a:ext cx="2709396" cy="461665"/>
            </a:xfrm>
            <a:prstGeom prst="rect">
              <a:avLst/>
            </a:prstGeom>
            <a:noFill/>
          </p:spPr>
          <p:txBody>
            <a:bodyPr wrap="none" rtlCol="0">
              <a:spAutoFit/>
            </a:bodyPr>
            <a:lstStyle/>
            <a:p>
              <a:r>
                <a:rPr lang="en-US" dirty="0" smtClean="0"/>
                <a:t>The idealized model</a:t>
              </a:r>
              <a:endParaRPr lang="en-US" dirty="0"/>
            </a:p>
          </p:txBody>
        </p:sp>
        <p:pic>
          <p:nvPicPr>
            <p:cNvPr id="8" name="Picture 7"/>
            <p:cNvPicPr>
              <a:picLocks noChangeAspect="1"/>
            </p:cNvPicPr>
            <p:nvPr/>
          </p:nvPicPr>
          <p:blipFill>
            <a:blip r:embed="rId3"/>
            <a:stretch>
              <a:fillRect/>
            </a:stretch>
          </p:blipFill>
          <p:spPr>
            <a:xfrm>
              <a:off x="572016" y="1177303"/>
              <a:ext cx="3999984" cy="2707808"/>
            </a:xfrm>
            <a:prstGeom prst="rect">
              <a:avLst/>
            </a:prstGeom>
          </p:spPr>
        </p:pic>
      </p:grpSp>
      <p:grpSp>
        <p:nvGrpSpPr>
          <p:cNvPr id="47" name="Group 46"/>
          <p:cNvGrpSpPr/>
          <p:nvPr/>
        </p:nvGrpSpPr>
        <p:grpSpPr>
          <a:xfrm>
            <a:off x="4346575" y="3495646"/>
            <a:ext cx="4563653" cy="2738559"/>
            <a:chOff x="4346575" y="3580311"/>
            <a:chExt cx="4563653" cy="2738559"/>
          </a:xfrm>
        </p:grpSpPr>
        <p:grpSp>
          <p:nvGrpSpPr>
            <p:cNvPr id="46" name="Group 45"/>
            <p:cNvGrpSpPr/>
            <p:nvPr/>
          </p:nvGrpSpPr>
          <p:grpSpPr>
            <a:xfrm>
              <a:off x="4346575" y="3580311"/>
              <a:ext cx="4563653" cy="2179070"/>
              <a:chOff x="4092575" y="3703254"/>
              <a:chExt cx="4563653" cy="2179070"/>
            </a:xfrm>
          </p:grpSpPr>
          <p:cxnSp>
            <p:nvCxnSpPr>
              <p:cNvPr id="4" name="Straight Connector 3"/>
              <p:cNvCxnSpPr/>
              <p:nvPr/>
            </p:nvCxnSpPr>
            <p:spPr>
              <a:xfrm flipV="1">
                <a:off x="5130350" y="4895681"/>
                <a:ext cx="2638004" cy="2427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flipV="1">
                <a:off x="7752170" y="4302647"/>
                <a:ext cx="8092" cy="60112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766209" y="4919958"/>
                <a:ext cx="364141" cy="598810"/>
              </a:xfrm>
              <a:prstGeom prst="straightConnector1">
                <a:avLst/>
              </a:prstGeom>
              <a:ln w="38100">
                <a:solidFill>
                  <a:srgbClr val="0000FA"/>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092575" y="5168786"/>
                <a:ext cx="755335" cy="369332"/>
              </a:xfrm>
              <a:prstGeom prst="rect">
                <a:avLst/>
              </a:prstGeom>
              <a:noFill/>
            </p:spPr>
            <p:txBody>
              <a:bodyPr wrap="none" rtlCol="0">
                <a:spAutoFit/>
              </a:bodyPr>
              <a:lstStyle/>
              <a:p>
                <a:r>
                  <a:rPr lang="en-US" sz="1800" b="1" dirty="0" smtClean="0"/>
                  <a:t>300 N</a:t>
                </a:r>
                <a:endParaRPr lang="en-US" sz="1800" b="1" dirty="0"/>
              </a:p>
            </p:txBody>
          </p:sp>
          <p:cxnSp>
            <p:nvCxnSpPr>
              <p:cNvPr id="14" name="Straight Connector 13"/>
              <p:cNvCxnSpPr/>
              <p:nvPr/>
            </p:nvCxnSpPr>
            <p:spPr>
              <a:xfrm>
                <a:off x="5163401" y="5012608"/>
                <a:ext cx="0" cy="396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296301" y="4988803"/>
                <a:ext cx="0" cy="396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07169" y="4986965"/>
                <a:ext cx="0" cy="396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768892" y="4996077"/>
                <a:ext cx="0" cy="396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888077" y="4302647"/>
                <a:ext cx="2864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886239" y="4906737"/>
                <a:ext cx="2864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6296301" y="4919958"/>
                <a:ext cx="0" cy="5988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7407169" y="4533480"/>
                <a:ext cx="0" cy="362201"/>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7271133" y="4071815"/>
                <a:ext cx="481037" cy="230832"/>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7271133" y="4313664"/>
                <a:ext cx="4810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Freeform 33"/>
              <p:cNvSpPr/>
              <p:nvPr/>
            </p:nvSpPr>
            <p:spPr>
              <a:xfrm>
                <a:off x="7361877" y="4148418"/>
                <a:ext cx="27282" cy="161364"/>
              </a:xfrm>
              <a:custGeom>
                <a:avLst/>
                <a:gdLst>
                  <a:gd name="connsiteX0" fmla="*/ 27282 w 27282"/>
                  <a:gd name="connsiteY0" fmla="*/ 0 h 161364"/>
                  <a:gd name="connsiteX1" fmla="*/ 388 w 27282"/>
                  <a:gd name="connsiteY1" fmla="*/ 73958 h 161364"/>
                  <a:gd name="connsiteX2" fmla="*/ 13835 w 27282"/>
                  <a:gd name="connsiteY2" fmla="*/ 161364 h 161364"/>
                </a:gdLst>
                <a:ahLst/>
                <a:cxnLst>
                  <a:cxn ang="0">
                    <a:pos x="connsiteX0" y="connsiteY0"/>
                  </a:cxn>
                  <a:cxn ang="0">
                    <a:pos x="connsiteX1" y="connsiteY1"/>
                  </a:cxn>
                  <a:cxn ang="0">
                    <a:pos x="connsiteX2" y="connsiteY2"/>
                  </a:cxn>
                </a:cxnLst>
                <a:rect l="l" t="t" r="r" b="b"/>
                <a:pathLst>
                  <a:path w="27282" h="161364">
                    <a:moveTo>
                      <a:pt x="27282" y="0"/>
                    </a:moveTo>
                    <a:cubicBezTo>
                      <a:pt x="14955" y="23532"/>
                      <a:pt x="2629" y="47064"/>
                      <a:pt x="388" y="73958"/>
                    </a:cubicBezTo>
                    <a:cubicBezTo>
                      <a:pt x="-1853" y="100852"/>
                      <a:pt x="5991" y="131108"/>
                      <a:pt x="13835" y="161364"/>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4968688" y="5224182"/>
                <a:ext cx="194983" cy="47120"/>
              </a:xfrm>
              <a:custGeom>
                <a:avLst/>
                <a:gdLst>
                  <a:gd name="connsiteX0" fmla="*/ 0 w 194983"/>
                  <a:gd name="connsiteY0" fmla="*/ 0 h 47120"/>
                  <a:gd name="connsiteX1" fmla="*/ 73959 w 194983"/>
                  <a:gd name="connsiteY1" fmla="*/ 40342 h 47120"/>
                  <a:gd name="connsiteX2" fmla="*/ 147918 w 194983"/>
                  <a:gd name="connsiteY2" fmla="*/ 47065 h 47120"/>
                  <a:gd name="connsiteX3" fmla="*/ 194983 w 194983"/>
                  <a:gd name="connsiteY3" fmla="*/ 40342 h 47120"/>
                </a:gdLst>
                <a:ahLst/>
                <a:cxnLst>
                  <a:cxn ang="0">
                    <a:pos x="connsiteX0" y="connsiteY0"/>
                  </a:cxn>
                  <a:cxn ang="0">
                    <a:pos x="connsiteX1" y="connsiteY1"/>
                  </a:cxn>
                  <a:cxn ang="0">
                    <a:pos x="connsiteX2" y="connsiteY2"/>
                  </a:cxn>
                  <a:cxn ang="0">
                    <a:pos x="connsiteX3" y="connsiteY3"/>
                  </a:cxn>
                </a:cxnLst>
                <a:rect l="l" t="t" r="r" b="b"/>
                <a:pathLst>
                  <a:path w="194983" h="47120">
                    <a:moveTo>
                      <a:pt x="0" y="0"/>
                    </a:moveTo>
                    <a:cubicBezTo>
                      <a:pt x="24653" y="16249"/>
                      <a:pt x="49306" y="32498"/>
                      <a:pt x="73959" y="40342"/>
                    </a:cubicBezTo>
                    <a:cubicBezTo>
                      <a:pt x="98612" y="48186"/>
                      <a:pt x="127747" y="47065"/>
                      <a:pt x="147918" y="47065"/>
                    </a:cubicBezTo>
                    <a:cubicBezTo>
                      <a:pt x="168089" y="47065"/>
                      <a:pt x="181536" y="43703"/>
                      <a:pt x="194983" y="40342"/>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p:cNvCxnSpPr/>
              <p:nvPr/>
            </p:nvCxnSpPr>
            <p:spPr>
              <a:xfrm>
                <a:off x="5163401" y="5247742"/>
                <a:ext cx="1082758"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306401" y="5247742"/>
                <a:ext cx="1082758"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7407169" y="5247742"/>
                <a:ext cx="345001"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8029458" y="4302647"/>
                <a:ext cx="0" cy="593034"/>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395260" y="5313600"/>
                <a:ext cx="601447" cy="338554"/>
              </a:xfrm>
              <a:prstGeom prst="rect">
                <a:avLst/>
              </a:prstGeom>
              <a:noFill/>
            </p:spPr>
            <p:txBody>
              <a:bodyPr wrap="none" rtlCol="0">
                <a:spAutoFit/>
              </a:bodyPr>
              <a:lstStyle/>
              <a:p>
                <a:r>
                  <a:rPr lang="en-US" sz="1600" dirty="0" smtClean="0"/>
                  <a:t>0.5m</a:t>
                </a:r>
                <a:endParaRPr lang="en-US" sz="1600" dirty="0"/>
              </a:p>
            </p:txBody>
          </p:sp>
          <p:sp>
            <p:nvSpPr>
              <p:cNvPr id="49" name="TextBox 48"/>
              <p:cNvSpPr txBox="1"/>
              <p:nvPr/>
            </p:nvSpPr>
            <p:spPr>
              <a:xfrm>
                <a:off x="6546720" y="5313603"/>
                <a:ext cx="601447" cy="338554"/>
              </a:xfrm>
              <a:prstGeom prst="rect">
                <a:avLst/>
              </a:prstGeom>
              <a:noFill/>
            </p:spPr>
            <p:txBody>
              <a:bodyPr wrap="none" rtlCol="0">
                <a:spAutoFit/>
              </a:bodyPr>
              <a:lstStyle/>
              <a:p>
                <a:r>
                  <a:rPr lang="en-US" sz="1600" dirty="0" smtClean="0"/>
                  <a:t>0.5m</a:t>
                </a:r>
                <a:endParaRPr lang="en-US" sz="1600" dirty="0"/>
              </a:p>
            </p:txBody>
          </p:sp>
          <p:sp>
            <p:nvSpPr>
              <p:cNvPr id="50" name="TextBox 49"/>
              <p:cNvSpPr txBox="1"/>
              <p:nvPr/>
            </p:nvSpPr>
            <p:spPr>
              <a:xfrm>
                <a:off x="7291784" y="5330539"/>
                <a:ext cx="704039" cy="338554"/>
              </a:xfrm>
              <a:prstGeom prst="rect">
                <a:avLst/>
              </a:prstGeom>
              <a:noFill/>
            </p:spPr>
            <p:txBody>
              <a:bodyPr wrap="none" rtlCol="0">
                <a:spAutoFit/>
              </a:bodyPr>
              <a:lstStyle/>
              <a:p>
                <a:r>
                  <a:rPr lang="en-US" sz="1600" dirty="0" smtClean="0"/>
                  <a:t>0.15m</a:t>
                </a:r>
                <a:endParaRPr lang="en-US" sz="1600" dirty="0"/>
              </a:p>
            </p:txBody>
          </p:sp>
          <p:sp>
            <p:nvSpPr>
              <p:cNvPr id="51" name="TextBox 50"/>
              <p:cNvSpPr txBox="1"/>
              <p:nvPr/>
            </p:nvSpPr>
            <p:spPr>
              <a:xfrm>
                <a:off x="7952189" y="4483876"/>
                <a:ext cx="704039" cy="338554"/>
              </a:xfrm>
              <a:prstGeom prst="rect">
                <a:avLst/>
              </a:prstGeom>
              <a:noFill/>
            </p:spPr>
            <p:txBody>
              <a:bodyPr wrap="none" rtlCol="0">
                <a:spAutoFit/>
              </a:bodyPr>
              <a:lstStyle/>
              <a:p>
                <a:r>
                  <a:rPr lang="en-US" sz="1600" dirty="0" smtClean="0"/>
                  <a:t>0.26m</a:t>
                </a:r>
                <a:endParaRPr lang="en-US" sz="1600" dirty="0"/>
              </a:p>
            </p:txBody>
          </p:sp>
          <p:sp>
            <p:nvSpPr>
              <p:cNvPr id="52" name="TextBox 51"/>
              <p:cNvSpPr txBox="1"/>
              <p:nvPr/>
            </p:nvSpPr>
            <p:spPr>
              <a:xfrm>
                <a:off x="4857260" y="5324493"/>
                <a:ext cx="471604" cy="338554"/>
              </a:xfrm>
              <a:prstGeom prst="rect">
                <a:avLst/>
              </a:prstGeom>
              <a:noFill/>
            </p:spPr>
            <p:txBody>
              <a:bodyPr wrap="none" rtlCol="0">
                <a:spAutoFit/>
              </a:bodyPr>
              <a:lstStyle/>
              <a:p>
                <a:r>
                  <a:rPr lang="en-US" sz="1600" dirty="0" smtClean="0"/>
                  <a:t>30</a:t>
                </a:r>
                <a:r>
                  <a:rPr lang="en-US" sz="1600" dirty="0" smtClean="0">
                    <a:sym typeface="Symbol" panose="05050102010706020507" pitchFamily="18" charset="2"/>
                  </a:rPr>
                  <a:t></a:t>
                </a:r>
                <a:endParaRPr lang="en-US" sz="1600" dirty="0"/>
              </a:p>
            </p:txBody>
          </p:sp>
          <p:sp>
            <p:nvSpPr>
              <p:cNvPr id="53" name="TextBox 52"/>
              <p:cNvSpPr txBox="1"/>
              <p:nvPr/>
            </p:nvSpPr>
            <p:spPr>
              <a:xfrm>
                <a:off x="6940048" y="4071438"/>
                <a:ext cx="471604" cy="338554"/>
              </a:xfrm>
              <a:prstGeom prst="rect">
                <a:avLst/>
              </a:prstGeom>
              <a:noFill/>
            </p:spPr>
            <p:txBody>
              <a:bodyPr wrap="none" rtlCol="0">
                <a:spAutoFit/>
              </a:bodyPr>
              <a:lstStyle/>
              <a:p>
                <a:r>
                  <a:rPr lang="en-US" sz="1600" dirty="0" smtClean="0"/>
                  <a:t>30</a:t>
                </a:r>
                <a:r>
                  <a:rPr lang="en-US" sz="1600" dirty="0" smtClean="0">
                    <a:sym typeface="Symbol" panose="05050102010706020507" pitchFamily="18" charset="2"/>
                  </a:rPr>
                  <a:t></a:t>
                </a:r>
                <a:endParaRPr lang="en-US" sz="1600" dirty="0"/>
              </a:p>
            </p:txBody>
          </p:sp>
          <p:sp>
            <p:nvSpPr>
              <p:cNvPr id="54" name="TextBox 53"/>
              <p:cNvSpPr txBox="1"/>
              <p:nvPr/>
            </p:nvSpPr>
            <p:spPr>
              <a:xfrm>
                <a:off x="6021539" y="5512992"/>
                <a:ext cx="461986" cy="369332"/>
              </a:xfrm>
              <a:prstGeom prst="rect">
                <a:avLst/>
              </a:prstGeom>
              <a:noFill/>
            </p:spPr>
            <p:txBody>
              <a:bodyPr wrap="none" rtlCol="0">
                <a:spAutoFit/>
              </a:bodyPr>
              <a:lstStyle/>
              <a:p>
                <a:r>
                  <a:rPr lang="en-US" sz="1800" b="1" dirty="0" smtClean="0"/>
                  <a:t>N</a:t>
                </a:r>
                <a:r>
                  <a:rPr lang="en-US" sz="1800" b="1" baseline="-25000" dirty="0" smtClean="0"/>
                  <a:t>C</a:t>
                </a:r>
                <a:endParaRPr lang="en-US" sz="1800" b="1" baseline="-25000" dirty="0"/>
              </a:p>
            </p:txBody>
          </p:sp>
          <p:sp>
            <p:nvSpPr>
              <p:cNvPr id="55" name="TextBox 54"/>
              <p:cNvSpPr txBox="1"/>
              <p:nvPr/>
            </p:nvSpPr>
            <p:spPr>
              <a:xfrm>
                <a:off x="6933817" y="4395961"/>
                <a:ext cx="453970" cy="369332"/>
              </a:xfrm>
              <a:prstGeom prst="rect">
                <a:avLst/>
              </a:prstGeom>
              <a:noFill/>
            </p:spPr>
            <p:txBody>
              <a:bodyPr wrap="none" rtlCol="0">
                <a:spAutoFit/>
              </a:bodyPr>
              <a:lstStyle/>
              <a:p>
                <a:r>
                  <a:rPr lang="en-US" sz="1800" b="1" dirty="0" smtClean="0"/>
                  <a:t>N</a:t>
                </a:r>
                <a:r>
                  <a:rPr lang="en-US" sz="1800" b="1" baseline="-25000" dirty="0"/>
                  <a:t>B</a:t>
                </a:r>
              </a:p>
            </p:txBody>
          </p:sp>
          <p:sp>
            <p:nvSpPr>
              <p:cNvPr id="56" name="TextBox 55"/>
              <p:cNvSpPr txBox="1"/>
              <p:nvPr/>
            </p:nvSpPr>
            <p:spPr>
              <a:xfrm>
                <a:off x="6884819" y="3703254"/>
                <a:ext cx="461986" cy="369332"/>
              </a:xfrm>
              <a:prstGeom prst="rect">
                <a:avLst/>
              </a:prstGeom>
              <a:noFill/>
            </p:spPr>
            <p:txBody>
              <a:bodyPr wrap="none" rtlCol="0">
                <a:spAutoFit/>
              </a:bodyPr>
              <a:lstStyle/>
              <a:p>
                <a:r>
                  <a:rPr lang="en-US" sz="1800" b="1" dirty="0" smtClean="0"/>
                  <a:t>N</a:t>
                </a:r>
                <a:r>
                  <a:rPr lang="en-US" sz="1800" b="1" baseline="-25000" dirty="0"/>
                  <a:t>A</a:t>
                </a:r>
              </a:p>
            </p:txBody>
          </p:sp>
        </p:grpSp>
        <p:sp>
          <p:nvSpPr>
            <p:cNvPr id="58" name="TextBox 57"/>
            <p:cNvSpPr txBox="1"/>
            <p:nvPr/>
          </p:nvSpPr>
          <p:spPr>
            <a:xfrm>
              <a:off x="5321486" y="5857205"/>
              <a:ext cx="2993127" cy="461665"/>
            </a:xfrm>
            <a:prstGeom prst="rect">
              <a:avLst/>
            </a:prstGeom>
            <a:noFill/>
          </p:spPr>
          <p:txBody>
            <a:bodyPr wrap="none" rtlCol="0">
              <a:spAutoFit/>
            </a:bodyPr>
            <a:lstStyle/>
            <a:p>
              <a:r>
                <a:rPr lang="en-US" u="sng" dirty="0" smtClean="0">
                  <a:solidFill>
                    <a:srgbClr val="0000FA"/>
                  </a:solidFill>
                </a:rPr>
                <a:t>The free </a:t>
              </a:r>
              <a:r>
                <a:rPr lang="en-US" u="sng" dirty="0">
                  <a:solidFill>
                    <a:srgbClr val="0000FA"/>
                  </a:solidFill>
                </a:rPr>
                <a:t>b</a:t>
              </a:r>
              <a:r>
                <a:rPr lang="en-US" u="sng" dirty="0" smtClean="0">
                  <a:solidFill>
                    <a:srgbClr val="0000FA"/>
                  </a:solidFill>
                </a:rPr>
                <a:t>ody </a:t>
              </a:r>
              <a:r>
                <a:rPr lang="en-US" u="sng" dirty="0">
                  <a:solidFill>
                    <a:srgbClr val="0000FA"/>
                  </a:solidFill>
                </a:rPr>
                <a:t>d</a:t>
              </a:r>
              <a:r>
                <a:rPr lang="en-US" u="sng" dirty="0" smtClean="0">
                  <a:solidFill>
                    <a:srgbClr val="0000FA"/>
                  </a:solidFill>
                </a:rPr>
                <a:t>iagram</a:t>
              </a:r>
              <a:endParaRPr lang="en-US" u="sng" dirty="0">
                <a:solidFill>
                  <a:srgbClr val="0000FA"/>
                </a:solidFill>
              </a:endParaRPr>
            </a:p>
          </p:txBody>
        </p:sp>
      </p:grpSp>
      <p:sp>
        <p:nvSpPr>
          <p:cNvPr id="3" name="Slide Number Placeholder 2"/>
          <p:cNvSpPr>
            <a:spLocks noGrp="1"/>
          </p:cNvSpPr>
          <p:nvPr>
            <p:ph type="sldNum" sz="quarter" idx="12"/>
          </p:nvPr>
        </p:nvSpPr>
        <p:spPr/>
        <p:txBody>
          <a:bodyPr/>
          <a:lstStyle/>
          <a:p>
            <a:fld id="{DC3AEFEB-B207-4D33-A191-2D8E3187E430}" type="slidenum">
              <a:rPr lang="en-US" smtClean="0"/>
              <a:pPr/>
              <a:t>17</a:t>
            </a:fld>
            <a:endParaRPr lang="en-US"/>
          </a:p>
        </p:txBody>
      </p:sp>
    </p:spTree>
    <p:extLst>
      <p:ext uri="{BB962C8B-B14F-4D97-AF65-F5344CB8AC3E}">
        <p14:creationId xmlns:p14="http://schemas.microsoft.com/office/powerpoint/2010/main" val="101976283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Text Box 8"/>
          <p:cNvSpPr txBox="1">
            <a:spLocks noChangeArrowheads="1"/>
          </p:cNvSpPr>
          <p:nvPr/>
        </p:nvSpPr>
        <p:spPr bwMode="auto">
          <a:xfrm>
            <a:off x="1524000" y="4227516"/>
            <a:ext cx="67471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dirty="0" smtClean="0"/>
              <a:t>Draw </a:t>
            </a:r>
            <a:r>
              <a:rPr lang="en-US" dirty="0"/>
              <a:t>a FBD of </a:t>
            </a:r>
            <a:r>
              <a:rPr lang="en-US" dirty="0" smtClean="0"/>
              <a:t>the </a:t>
            </a:r>
            <a:r>
              <a:rPr lang="en-US" dirty="0"/>
              <a:t>bent </a:t>
            </a:r>
            <a:r>
              <a:rPr lang="en-US" dirty="0" smtClean="0"/>
              <a:t>rod supported </a:t>
            </a:r>
            <a:r>
              <a:rPr lang="en-US" dirty="0"/>
              <a:t>by a smooth surface at </a:t>
            </a:r>
            <a:r>
              <a:rPr lang="en-US" i="1" dirty="0"/>
              <a:t>B </a:t>
            </a:r>
            <a:r>
              <a:rPr lang="en-US" dirty="0"/>
              <a:t>and by a collar at </a:t>
            </a:r>
            <a:r>
              <a:rPr lang="en-US" i="1" dirty="0" smtClean="0"/>
              <a:t>A</a:t>
            </a:r>
            <a:r>
              <a:rPr lang="en-US" dirty="0" smtClean="0"/>
              <a:t>, which </a:t>
            </a:r>
            <a:r>
              <a:rPr lang="en-US" dirty="0"/>
              <a:t>is fixed to the rod and is free to slide over the </a:t>
            </a:r>
            <a:r>
              <a:rPr lang="en-US" dirty="0" smtClean="0"/>
              <a:t>fixed inclined </a:t>
            </a:r>
            <a:r>
              <a:rPr lang="en-US" dirty="0"/>
              <a:t>rod.</a:t>
            </a:r>
          </a:p>
        </p:txBody>
      </p:sp>
      <p:sp>
        <p:nvSpPr>
          <p:cNvPr id="8" name="TextBox 7"/>
          <p:cNvSpPr txBox="1"/>
          <p:nvPr/>
        </p:nvSpPr>
        <p:spPr>
          <a:xfrm>
            <a:off x="536420" y="1555262"/>
            <a:ext cx="1055097" cy="461665"/>
          </a:xfrm>
          <a:prstGeom prst="rect">
            <a:avLst/>
          </a:prstGeom>
          <a:noFill/>
        </p:spPr>
        <p:txBody>
          <a:bodyPr wrap="none" rtlCol="0">
            <a:spAutoFit/>
          </a:bodyPr>
          <a:lstStyle/>
          <a:p>
            <a:r>
              <a:rPr lang="en-US" b="1" dirty="0" smtClean="0">
                <a:solidFill>
                  <a:srgbClr val="990033"/>
                </a:solidFill>
              </a:rPr>
              <a:t>Given</a:t>
            </a:r>
            <a:r>
              <a:rPr lang="en-US" dirty="0" smtClean="0">
                <a:solidFill>
                  <a:srgbClr val="990033"/>
                </a:solidFill>
              </a:rPr>
              <a:t>:</a:t>
            </a:r>
            <a:endParaRPr lang="en-US" dirty="0">
              <a:solidFill>
                <a:srgbClr val="990033"/>
              </a:solidFill>
            </a:endParaRPr>
          </a:p>
        </p:txBody>
      </p:sp>
      <p:sp>
        <p:nvSpPr>
          <p:cNvPr id="9" name="TextBox 8"/>
          <p:cNvSpPr txBox="1"/>
          <p:nvPr/>
        </p:nvSpPr>
        <p:spPr>
          <a:xfrm>
            <a:off x="562706" y="4220308"/>
            <a:ext cx="1005403" cy="461665"/>
          </a:xfrm>
          <a:prstGeom prst="rect">
            <a:avLst/>
          </a:prstGeom>
          <a:noFill/>
        </p:spPr>
        <p:txBody>
          <a:bodyPr wrap="none" rtlCol="0">
            <a:spAutoFit/>
          </a:bodyPr>
          <a:lstStyle/>
          <a:p>
            <a:r>
              <a:rPr lang="en-US" b="1" dirty="0" smtClean="0">
                <a:solidFill>
                  <a:srgbClr val="990033"/>
                </a:solidFill>
              </a:rPr>
              <a:t>Draw</a:t>
            </a:r>
            <a:r>
              <a:rPr lang="en-US" dirty="0" smtClean="0">
                <a:solidFill>
                  <a:srgbClr val="990033"/>
                </a:solidFill>
              </a:rPr>
              <a:t>:</a:t>
            </a:r>
            <a:endParaRPr lang="en-US" dirty="0">
              <a:solidFill>
                <a:srgbClr val="990033"/>
              </a:solidFill>
            </a:endParaRPr>
          </a:p>
        </p:txBody>
      </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 II</a:t>
            </a:r>
            <a:endParaRPr lang="en-US" dirty="0" smtClean="0">
              <a:solidFill>
                <a:srgbClr val="000096"/>
              </a:solidFill>
              <a:effectLst/>
            </a:endParaRPr>
          </a:p>
        </p:txBody>
      </p:sp>
      <p:pic>
        <p:nvPicPr>
          <p:cNvPr id="4" name="Picture 3"/>
          <p:cNvPicPr>
            <a:picLocks noChangeAspect="1"/>
          </p:cNvPicPr>
          <p:nvPr/>
        </p:nvPicPr>
        <p:blipFill>
          <a:blip r:embed="rId3"/>
          <a:stretch>
            <a:fillRect/>
          </a:stretch>
        </p:blipFill>
        <p:spPr>
          <a:xfrm>
            <a:off x="2081212" y="1555262"/>
            <a:ext cx="4981575" cy="2590800"/>
          </a:xfrm>
          <a:prstGeom prst="rect">
            <a:avLst/>
          </a:prstGeom>
        </p:spPr>
      </p:pic>
      <p:sp>
        <p:nvSpPr>
          <p:cNvPr id="2" name="Slide Number Placeholder 1"/>
          <p:cNvSpPr>
            <a:spLocks noGrp="1"/>
          </p:cNvSpPr>
          <p:nvPr>
            <p:ph type="sldNum" sz="quarter" idx="12"/>
          </p:nvPr>
        </p:nvSpPr>
        <p:spPr/>
        <p:txBody>
          <a:bodyPr/>
          <a:lstStyle/>
          <a:p>
            <a:fld id="{DC3AEFEB-B207-4D33-A191-2D8E3187E430}" type="slidenum">
              <a:rPr lang="en-US" smtClean="0"/>
              <a:pPr/>
              <a:t>18</a:t>
            </a:fld>
            <a:endParaRPr lang="en-US"/>
          </a:p>
        </p:txBody>
      </p:sp>
    </p:spTree>
    <p:extLst>
      <p:ext uri="{BB962C8B-B14F-4D97-AF65-F5344CB8AC3E}">
        <p14:creationId xmlns:p14="http://schemas.microsoft.com/office/powerpoint/2010/main" val="120309519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additive="base">
                                        <p:cTn id="7" dur="500" fill="hold"/>
                                        <p:tgtEl>
                                          <p:spTgt spid="17414"/>
                                        </p:tgtEl>
                                        <p:attrNameLst>
                                          <p:attrName>ppt_x</p:attrName>
                                        </p:attrNameLst>
                                      </p:cBhvr>
                                      <p:tavLst>
                                        <p:tav tm="0">
                                          <p:val>
                                            <p:strVal val="#ppt_x"/>
                                          </p:val>
                                        </p:tav>
                                        <p:tav tm="100000">
                                          <p:val>
                                            <p:strVal val="#ppt_x"/>
                                          </p:val>
                                        </p:tav>
                                      </p:tavLst>
                                    </p:anim>
                                    <p:anim calcmode="lin" valueType="num">
                                      <p:cBhvr additive="base">
                                        <p:cTn id="8" dur="500" fill="hold"/>
                                        <p:tgtEl>
                                          <p:spTgt spid="174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34930" y="3337544"/>
            <a:ext cx="2709396" cy="461665"/>
          </a:xfrm>
          <a:prstGeom prst="rect">
            <a:avLst/>
          </a:prstGeom>
          <a:noFill/>
        </p:spPr>
        <p:txBody>
          <a:bodyPr wrap="none" rtlCol="0">
            <a:spAutoFit/>
          </a:bodyPr>
          <a:lstStyle/>
          <a:p>
            <a:r>
              <a:rPr lang="en-US" dirty="0" smtClean="0"/>
              <a:t>The idealized model</a:t>
            </a:r>
            <a:endParaRPr lang="en-US" dirty="0"/>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a:t>
            </a:r>
            <a:r>
              <a:rPr lang="en-US" sz="2400" kern="1200" dirty="0" smtClean="0">
                <a:solidFill>
                  <a:srgbClr val="000096"/>
                </a:solidFill>
                <a:effectLst/>
                <a:latin typeface="Times New Roman" panose="02020603050405020304" pitchFamily="18" charset="0"/>
                <a:ea typeface="+mn-ea"/>
                <a:cs typeface="+mn-cs"/>
              </a:rPr>
              <a:t> II (continued)</a:t>
            </a:r>
            <a:endParaRPr lang="en-US" dirty="0" smtClean="0">
              <a:solidFill>
                <a:srgbClr val="000096"/>
              </a:solidFill>
              <a:effectLst/>
            </a:endParaRPr>
          </a:p>
        </p:txBody>
      </p:sp>
      <p:pic>
        <p:nvPicPr>
          <p:cNvPr id="8" name="Picture 7"/>
          <p:cNvPicPr>
            <a:picLocks noChangeAspect="1"/>
          </p:cNvPicPr>
          <p:nvPr/>
        </p:nvPicPr>
        <p:blipFill>
          <a:blip r:embed="rId3"/>
          <a:stretch>
            <a:fillRect/>
          </a:stretch>
        </p:blipFill>
        <p:spPr>
          <a:xfrm>
            <a:off x="628650" y="1136119"/>
            <a:ext cx="4126211" cy="2145945"/>
          </a:xfrm>
          <a:prstGeom prst="rect">
            <a:avLst/>
          </a:prstGeom>
        </p:spPr>
      </p:pic>
      <p:grpSp>
        <p:nvGrpSpPr>
          <p:cNvPr id="55" name="Group 54"/>
          <p:cNvGrpSpPr/>
          <p:nvPr/>
        </p:nvGrpSpPr>
        <p:grpSpPr>
          <a:xfrm>
            <a:off x="4068458" y="3282064"/>
            <a:ext cx="5075542" cy="3106161"/>
            <a:chOff x="3750359" y="3282064"/>
            <a:chExt cx="5075542" cy="3106161"/>
          </a:xfrm>
        </p:grpSpPr>
        <p:grpSp>
          <p:nvGrpSpPr>
            <p:cNvPr id="53" name="Group 52"/>
            <p:cNvGrpSpPr/>
            <p:nvPr/>
          </p:nvGrpSpPr>
          <p:grpSpPr>
            <a:xfrm>
              <a:off x="3750359" y="3282064"/>
              <a:ext cx="5075542" cy="2962719"/>
              <a:chOff x="3439808" y="3282064"/>
              <a:chExt cx="5075542" cy="2962719"/>
            </a:xfrm>
          </p:grpSpPr>
          <p:grpSp>
            <p:nvGrpSpPr>
              <p:cNvPr id="45" name="Group 44"/>
              <p:cNvGrpSpPr/>
              <p:nvPr/>
            </p:nvGrpSpPr>
            <p:grpSpPr>
              <a:xfrm>
                <a:off x="3439808" y="3282064"/>
                <a:ext cx="5075542" cy="2962719"/>
                <a:chOff x="3439808" y="3282064"/>
                <a:chExt cx="5075542" cy="2962719"/>
              </a:xfrm>
            </p:grpSpPr>
            <p:grpSp>
              <p:nvGrpSpPr>
                <p:cNvPr id="42" name="Group 41"/>
                <p:cNvGrpSpPr/>
                <p:nvPr/>
              </p:nvGrpSpPr>
              <p:grpSpPr>
                <a:xfrm>
                  <a:off x="3533775" y="3282064"/>
                  <a:ext cx="4981575" cy="2935912"/>
                  <a:chOff x="3533775" y="3627120"/>
                  <a:chExt cx="4981575" cy="2935912"/>
                </a:xfrm>
              </p:grpSpPr>
              <p:pic>
                <p:nvPicPr>
                  <p:cNvPr id="10" name="Picture 9"/>
                  <p:cNvPicPr>
                    <a:picLocks noChangeAspect="1"/>
                  </p:cNvPicPr>
                  <p:nvPr/>
                </p:nvPicPr>
                <p:blipFill>
                  <a:blip r:embed="rId3"/>
                  <a:stretch>
                    <a:fillRect/>
                  </a:stretch>
                </p:blipFill>
                <p:spPr>
                  <a:xfrm>
                    <a:off x="3533775" y="3627120"/>
                    <a:ext cx="4981575" cy="2590800"/>
                  </a:xfrm>
                  <a:prstGeom prst="rect">
                    <a:avLst/>
                  </a:prstGeom>
                </p:spPr>
              </p:pic>
              <p:sp>
                <p:nvSpPr>
                  <p:cNvPr id="3" name="Rectangle 2"/>
                  <p:cNvSpPr/>
                  <p:nvPr/>
                </p:nvSpPr>
                <p:spPr>
                  <a:xfrm>
                    <a:off x="3567065" y="3793402"/>
                    <a:ext cx="479834" cy="2100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3793402" y="4227968"/>
                    <a:ext cx="742384" cy="1321806"/>
                  </a:xfrm>
                  <a:custGeom>
                    <a:avLst/>
                    <a:gdLst>
                      <a:gd name="connsiteX0" fmla="*/ 72428 w 742384"/>
                      <a:gd name="connsiteY0" fmla="*/ 0 h 1321806"/>
                      <a:gd name="connsiteX1" fmla="*/ 398352 w 742384"/>
                      <a:gd name="connsiteY1" fmla="*/ 54321 h 1321806"/>
                      <a:gd name="connsiteX2" fmla="*/ 461727 w 742384"/>
                      <a:gd name="connsiteY2" fmla="*/ 280658 h 1321806"/>
                      <a:gd name="connsiteX3" fmla="*/ 253497 w 742384"/>
                      <a:gd name="connsiteY3" fmla="*/ 434567 h 1321806"/>
                      <a:gd name="connsiteX4" fmla="*/ 497941 w 742384"/>
                      <a:gd name="connsiteY4" fmla="*/ 932507 h 1321806"/>
                      <a:gd name="connsiteX5" fmla="*/ 615636 w 742384"/>
                      <a:gd name="connsiteY5" fmla="*/ 1050202 h 1321806"/>
                      <a:gd name="connsiteX6" fmla="*/ 706170 w 742384"/>
                      <a:gd name="connsiteY6" fmla="*/ 1131683 h 1321806"/>
                      <a:gd name="connsiteX7" fmla="*/ 742384 w 742384"/>
                      <a:gd name="connsiteY7" fmla="*/ 1204111 h 1321806"/>
                      <a:gd name="connsiteX8" fmla="*/ 715224 w 742384"/>
                      <a:gd name="connsiteY8" fmla="*/ 1321806 h 1321806"/>
                      <a:gd name="connsiteX9" fmla="*/ 371192 w 742384"/>
                      <a:gd name="connsiteY9" fmla="*/ 1321806 h 1321806"/>
                      <a:gd name="connsiteX10" fmla="*/ 18107 w 742384"/>
                      <a:gd name="connsiteY10" fmla="*/ 1195058 h 1321806"/>
                      <a:gd name="connsiteX11" fmla="*/ 0 w 742384"/>
                      <a:gd name="connsiteY11" fmla="*/ 63375 h 132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2384" h="1321806">
                        <a:moveTo>
                          <a:pt x="72428" y="0"/>
                        </a:moveTo>
                        <a:lnTo>
                          <a:pt x="398352" y="54321"/>
                        </a:lnTo>
                        <a:lnTo>
                          <a:pt x="461727" y="280658"/>
                        </a:lnTo>
                        <a:lnTo>
                          <a:pt x="253497" y="434567"/>
                        </a:lnTo>
                        <a:lnTo>
                          <a:pt x="497941" y="932507"/>
                        </a:lnTo>
                        <a:lnTo>
                          <a:pt x="615636" y="1050202"/>
                        </a:lnTo>
                        <a:lnTo>
                          <a:pt x="706170" y="1131683"/>
                        </a:lnTo>
                        <a:lnTo>
                          <a:pt x="742384" y="1204111"/>
                        </a:lnTo>
                        <a:lnTo>
                          <a:pt x="715224" y="1321806"/>
                        </a:lnTo>
                        <a:lnTo>
                          <a:pt x="371192" y="1321806"/>
                        </a:lnTo>
                        <a:lnTo>
                          <a:pt x="18107" y="1195058"/>
                        </a:lnTo>
                        <a:lnTo>
                          <a:pt x="0" y="63375"/>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791243" y="4234375"/>
                    <a:ext cx="70339" cy="70339"/>
                  </a:xfrm>
                  <a:custGeom>
                    <a:avLst/>
                    <a:gdLst>
                      <a:gd name="connsiteX0" fmla="*/ 0 w 70339"/>
                      <a:gd name="connsiteY0" fmla="*/ 70339 h 70339"/>
                      <a:gd name="connsiteX1" fmla="*/ 70339 w 70339"/>
                      <a:gd name="connsiteY1" fmla="*/ 0 h 70339"/>
                    </a:gdLst>
                    <a:ahLst/>
                    <a:cxnLst>
                      <a:cxn ang="0">
                        <a:pos x="connsiteX0" y="connsiteY0"/>
                      </a:cxn>
                      <a:cxn ang="0">
                        <a:pos x="connsiteX1" y="connsiteY1"/>
                      </a:cxn>
                    </a:cxnLst>
                    <a:rect l="l" t="t" r="r" b="b"/>
                    <a:pathLst>
                      <a:path w="70339" h="70339">
                        <a:moveTo>
                          <a:pt x="0" y="70339"/>
                        </a:moveTo>
                        <a:lnTo>
                          <a:pt x="70339" y="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243226" y="4972692"/>
                    <a:ext cx="844968" cy="1118392"/>
                  </a:xfrm>
                  <a:custGeom>
                    <a:avLst/>
                    <a:gdLst>
                      <a:gd name="connsiteX0" fmla="*/ 0 w 390418"/>
                      <a:gd name="connsiteY0" fmla="*/ 113016 h 462337"/>
                      <a:gd name="connsiteX1" fmla="*/ 339047 w 390418"/>
                      <a:gd name="connsiteY1" fmla="*/ 0 h 462337"/>
                      <a:gd name="connsiteX2" fmla="*/ 390418 w 390418"/>
                      <a:gd name="connsiteY2" fmla="*/ 297951 h 462337"/>
                      <a:gd name="connsiteX3" fmla="*/ 318499 w 390418"/>
                      <a:gd name="connsiteY3" fmla="*/ 462337 h 462337"/>
                      <a:gd name="connsiteX4" fmla="*/ 92467 w 390418"/>
                      <a:gd name="connsiteY4" fmla="*/ 441789 h 462337"/>
                      <a:gd name="connsiteX5" fmla="*/ 51371 w 390418"/>
                      <a:gd name="connsiteY5" fmla="*/ 318499 h 462337"/>
                      <a:gd name="connsiteX6" fmla="*/ 0 w 390418"/>
                      <a:gd name="connsiteY6" fmla="*/ 113016 h 462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418" h="462337">
                        <a:moveTo>
                          <a:pt x="0" y="113016"/>
                        </a:moveTo>
                        <a:lnTo>
                          <a:pt x="339047" y="0"/>
                        </a:lnTo>
                        <a:lnTo>
                          <a:pt x="390418" y="297951"/>
                        </a:lnTo>
                        <a:lnTo>
                          <a:pt x="318499" y="462337"/>
                        </a:lnTo>
                        <a:lnTo>
                          <a:pt x="92467" y="441789"/>
                        </a:lnTo>
                        <a:lnTo>
                          <a:pt x="51371" y="318499"/>
                        </a:lnTo>
                        <a:lnTo>
                          <a:pt x="0" y="1130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5803153" y="4034118"/>
                    <a:ext cx="11953" cy="699247"/>
                  </a:xfrm>
                  <a:prstGeom prst="straightConnector1">
                    <a:avLst/>
                  </a:prstGeom>
                  <a:ln w="57150">
                    <a:solidFill>
                      <a:srgbClr val="0000FA"/>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7358229" y="5872290"/>
                    <a:ext cx="187678" cy="69074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567065" y="4854362"/>
                    <a:ext cx="662077" cy="34949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72350" y="5159616"/>
                    <a:ext cx="32293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3987907" y="4992241"/>
                    <a:ext cx="0" cy="174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36203" y="6096279"/>
                    <a:ext cx="1200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547370" y="6091084"/>
                    <a:ext cx="0" cy="3760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3439808" y="4316356"/>
                  <a:ext cx="494046" cy="400110"/>
                </a:xfrm>
                <a:prstGeom prst="rect">
                  <a:avLst/>
                </a:prstGeom>
                <a:noFill/>
              </p:spPr>
              <p:txBody>
                <a:bodyPr wrap="none" rtlCol="0">
                  <a:spAutoFit/>
                </a:bodyPr>
                <a:lstStyle/>
                <a:p>
                  <a:r>
                    <a:rPr lang="en-US" sz="2000" b="1" dirty="0" smtClean="0"/>
                    <a:t>R</a:t>
                  </a:r>
                  <a:r>
                    <a:rPr lang="en-US" sz="2000" b="1" baseline="-25000" dirty="0" smtClean="0"/>
                    <a:t>A</a:t>
                  </a:r>
                  <a:endParaRPr lang="en-US" sz="2000" b="1" baseline="-25000" dirty="0"/>
                </a:p>
              </p:txBody>
            </p:sp>
            <p:sp>
              <p:nvSpPr>
                <p:cNvPr id="46" name="TextBox 45"/>
                <p:cNvSpPr txBox="1"/>
                <p:nvPr/>
              </p:nvSpPr>
              <p:spPr>
                <a:xfrm>
                  <a:off x="6982498" y="5844673"/>
                  <a:ext cx="484428" cy="400110"/>
                </a:xfrm>
                <a:prstGeom prst="rect">
                  <a:avLst/>
                </a:prstGeom>
                <a:noFill/>
              </p:spPr>
              <p:txBody>
                <a:bodyPr wrap="none" rtlCol="0">
                  <a:spAutoFit/>
                </a:bodyPr>
                <a:lstStyle/>
                <a:p>
                  <a:r>
                    <a:rPr lang="en-US" sz="2000" b="1" dirty="0" smtClean="0"/>
                    <a:t>R</a:t>
                  </a:r>
                  <a:r>
                    <a:rPr lang="en-US" sz="2000" b="1" baseline="-25000" dirty="0"/>
                    <a:t>B</a:t>
                  </a:r>
                </a:p>
              </p:txBody>
            </p:sp>
            <p:sp>
              <p:nvSpPr>
                <p:cNvPr id="44" name="TextBox 43"/>
                <p:cNvSpPr txBox="1"/>
                <p:nvPr/>
              </p:nvSpPr>
              <p:spPr>
                <a:xfrm>
                  <a:off x="3952681" y="4594731"/>
                  <a:ext cx="274434" cy="307777"/>
                </a:xfrm>
                <a:prstGeom prst="rect">
                  <a:avLst/>
                </a:prstGeom>
                <a:noFill/>
              </p:spPr>
              <p:txBody>
                <a:bodyPr wrap="none" rtlCol="0">
                  <a:spAutoFit/>
                </a:bodyPr>
                <a:lstStyle/>
                <a:p>
                  <a:r>
                    <a:rPr lang="en-US" sz="1400" dirty="0" smtClean="0"/>
                    <a:t>3</a:t>
                  </a:r>
                  <a:endParaRPr lang="en-US" sz="1400" dirty="0"/>
                </a:p>
              </p:txBody>
            </p:sp>
            <p:sp>
              <p:nvSpPr>
                <p:cNvPr id="48" name="TextBox 47"/>
                <p:cNvSpPr txBox="1"/>
                <p:nvPr/>
              </p:nvSpPr>
              <p:spPr>
                <a:xfrm>
                  <a:off x="3728565" y="4787472"/>
                  <a:ext cx="274434" cy="307777"/>
                </a:xfrm>
                <a:prstGeom prst="rect">
                  <a:avLst/>
                </a:prstGeom>
                <a:noFill/>
              </p:spPr>
              <p:txBody>
                <a:bodyPr wrap="none" rtlCol="0">
                  <a:spAutoFit/>
                </a:bodyPr>
                <a:lstStyle/>
                <a:p>
                  <a:r>
                    <a:rPr lang="en-US" sz="1400" dirty="0"/>
                    <a:t>4</a:t>
                  </a:r>
                </a:p>
              </p:txBody>
            </p:sp>
            <p:sp>
              <p:nvSpPr>
                <p:cNvPr id="49" name="TextBox 48"/>
                <p:cNvSpPr txBox="1"/>
                <p:nvPr/>
              </p:nvSpPr>
              <p:spPr>
                <a:xfrm>
                  <a:off x="7400520" y="5509128"/>
                  <a:ext cx="274434" cy="307777"/>
                </a:xfrm>
                <a:prstGeom prst="rect">
                  <a:avLst/>
                </a:prstGeom>
                <a:noFill/>
              </p:spPr>
              <p:txBody>
                <a:bodyPr wrap="none" rtlCol="0">
                  <a:spAutoFit/>
                </a:bodyPr>
                <a:lstStyle/>
                <a:p>
                  <a:r>
                    <a:rPr lang="en-US" sz="1400" dirty="0"/>
                    <a:t>5</a:t>
                  </a:r>
                </a:p>
              </p:txBody>
            </p:sp>
            <p:sp>
              <p:nvSpPr>
                <p:cNvPr id="50" name="TextBox 49"/>
                <p:cNvSpPr txBox="1"/>
                <p:nvPr/>
              </p:nvSpPr>
              <p:spPr>
                <a:xfrm>
                  <a:off x="7484348" y="5824182"/>
                  <a:ext cx="364202" cy="307777"/>
                </a:xfrm>
                <a:prstGeom prst="rect">
                  <a:avLst/>
                </a:prstGeom>
                <a:noFill/>
              </p:spPr>
              <p:txBody>
                <a:bodyPr wrap="none" rtlCol="0">
                  <a:spAutoFit/>
                </a:bodyPr>
                <a:lstStyle/>
                <a:p>
                  <a:r>
                    <a:rPr lang="en-US" sz="1400" dirty="0" smtClean="0"/>
                    <a:t>12</a:t>
                  </a:r>
                  <a:endParaRPr lang="en-US" sz="1400" dirty="0"/>
                </a:p>
              </p:txBody>
            </p:sp>
          </p:grpSp>
          <p:sp>
            <p:nvSpPr>
              <p:cNvPr id="47" name="Freeform 46"/>
              <p:cNvSpPr/>
              <p:nvPr/>
            </p:nvSpPr>
            <p:spPr>
              <a:xfrm>
                <a:off x="6527549" y="5513560"/>
                <a:ext cx="814811" cy="316872"/>
              </a:xfrm>
              <a:custGeom>
                <a:avLst/>
                <a:gdLst>
                  <a:gd name="connsiteX0" fmla="*/ 0 w 814811"/>
                  <a:gd name="connsiteY0" fmla="*/ 108642 h 316872"/>
                  <a:gd name="connsiteX1" fmla="*/ 380245 w 814811"/>
                  <a:gd name="connsiteY1" fmla="*/ 36214 h 316872"/>
                  <a:gd name="connsiteX2" fmla="*/ 706170 w 814811"/>
                  <a:gd name="connsiteY2" fmla="*/ 0 h 316872"/>
                  <a:gd name="connsiteX3" fmla="*/ 787651 w 814811"/>
                  <a:gd name="connsiteY3" fmla="*/ 72428 h 316872"/>
                  <a:gd name="connsiteX4" fmla="*/ 814811 w 814811"/>
                  <a:gd name="connsiteY4" fmla="*/ 217284 h 316872"/>
                  <a:gd name="connsiteX5" fmla="*/ 497940 w 814811"/>
                  <a:gd name="connsiteY5" fmla="*/ 316872 h 316872"/>
                  <a:gd name="connsiteX6" fmla="*/ 81481 w 814811"/>
                  <a:gd name="connsiteY6" fmla="*/ 307818 h 316872"/>
                  <a:gd name="connsiteX7" fmla="*/ 0 w 814811"/>
                  <a:gd name="connsiteY7" fmla="*/ 108642 h 31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811" h="316872">
                    <a:moveTo>
                      <a:pt x="0" y="108642"/>
                    </a:moveTo>
                    <a:lnTo>
                      <a:pt x="380245" y="36214"/>
                    </a:lnTo>
                    <a:lnTo>
                      <a:pt x="706170" y="0"/>
                    </a:lnTo>
                    <a:lnTo>
                      <a:pt x="787651" y="72428"/>
                    </a:lnTo>
                    <a:lnTo>
                      <a:pt x="814811" y="217284"/>
                    </a:lnTo>
                    <a:lnTo>
                      <a:pt x="497940" y="316872"/>
                    </a:lnTo>
                    <a:lnTo>
                      <a:pt x="81481" y="307818"/>
                    </a:lnTo>
                    <a:lnTo>
                      <a:pt x="0" y="10864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p:cNvSpPr/>
              <p:nvPr/>
            </p:nvSpPr>
            <p:spPr>
              <a:xfrm>
                <a:off x="7659232" y="5142368"/>
                <a:ext cx="751437" cy="561315"/>
              </a:xfrm>
              <a:custGeom>
                <a:avLst/>
                <a:gdLst>
                  <a:gd name="connsiteX0" fmla="*/ 733330 w 751437"/>
                  <a:gd name="connsiteY0" fmla="*/ 72428 h 561315"/>
                  <a:gd name="connsiteX1" fmla="*/ 262550 w 751437"/>
                  <a:gd name="connsiteY1" fmla="*/ 0 h 561315"/>
                  <a:gd name="connsiteX2" fmla="*/ 72427 w 751437"/>
                  <a:gd name="connsiteY2" fmla="*/ 190123 h 561315"/>
                  <a:gd name="connsiteX3" fmla="*/ 0 w 751437"/>
                  <a:gd name="connsiteY3" fmla="*/ 280658 h 561315"/>
                  <a:gd name="connsiteX4" fmla="*/ 18107 w 751437"/>
                  <a:gd name="connsiteY4" fmla="*/ 416460 h 561315"/>
                  <a:gd name="connsiteX5" fmla="*/ 117695 w 751437"/>
                  <a:gd name="connsiteY5" fmla="*/ 506994 h 561315"/>
                  <a:gd name="connsiteX6" fmla="*/ 516047 w 751437"/>
                  <a:gd name="connsiteY6" fmla="*/ 561315 h 561315"/>
                  <a:gd name="connsiteX7" fmla="*/ 751437 w 751437"/>
                  <a:gd name="connsiteY7" fmla="*/ 344032 h 561315"/>
                  <a:gd name="connsiteX8" fmla="*/ 733330 w 751437"/>
                  <a:gd name="connsiteY8" fmla="*/ 72428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1437" h="561315">
                    <a:moveTo>
                      <a:pt x="733330" y="72428"/>
                    </a:moveTo>
                    <a:lnTo>
                      <a:pt x="262550" y="0"/>
                    </a:lnTo>
                    <a:lnTo>
                      <a:pt x="72427" y="190123"/>
                    </a:lnTo>
                    <a:lnTo>
                      <a:pt x="0" y="280658"/>
                    </a:lnTo>
                    <a:lnTo>
                      <a:pt x="18107" y="416460"/>
                    </a:lnTo>
                    <a:lnTo>
                      <a:pt x="117695" y="506994"/>
                    </a:lnTo>
                    <a:lnTo>
                      <a:pt x="516047" y="561315"/>
                    </a:lnTo>
                    <a:lnTo>
                      <a:pt x="751437" y="344032"/>
                    </a:lnTo>
                    <a:lnTo>
                      <a:pt x="733330" y="72428"/>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TextBox 53"/>
            <p:cNvSpPr txBox="1"/>
            <p:nvPr/>
          </p:nvSpPr>
          <p:spPr>
            <a:xfrm>
              <a:off x="4255909" y="5926560"/>
              <a:ext cx="2993127" cy="461665"/>
            </a:xfrm>
            <a:prstGeom prst="rect">
              <a:avLst/>
            </a:prstGeom>
            <a:noFill/>
          </p:spPr>
          <p:txBody>
            <a:bodyPr wrap="none" rtlCol="0">
              <a:spAutoFit/>
            </a:bodyPr>
            <a:lstStyle/>
            <a:p>
              <a:r>
                <a:rPr lang="en-US" u="sng" dirty="0" smtClean="0">
                  <a:solidFill>
                    <a:srgbClr val="0000FA"/>
                  </a:solidFill>
                </a:rPr>
                <a:t>The free </a:t>
              </a:r>
              <a:r>
                <a:rPr lang="en-US" u="sng" dirty="0">
                  <a:solidFill>
                    <a:srgbClr val="0000FA"/>
                  </a:solidFill>
                </a:rPr>
                <a:t>b</a:t>
              </a:r>
              <a:r>
                <a:rPr lang="en-US" u="sng" dirty="0" smtClean="0">
                  <a:solidFill>
                    <a:srgbClr val="0000FA"/>
                  </a:solidFill>
                </a:rPr>
                <a:t>ody </a:t>
              </a:r>
              <a:r>
                <a:rPr lang="en-US" u="sng" dirty="0">
                  <a:solidFill>
                    <a:srgbClr val="0000FA"/>
                  </a:solidFill>
                </a:rPr>
                <a:t>d</a:t>
              </a:r>
              <a:r>
                <a:rPr lang="en-US" u="sng" dirty="0" smtClean="0">
                  <a:solidFill>
                    <a:srgbClr val="0000FA"/>
                  </a:solidFill>
                </a:rPr>
                <a:t>iagram</a:t>
              </a:r>
              <a:endParaRPr lang="en-US" u="sng" dirty="0">
                <a:solidFill>
                  <a:srgbClr val="0000FA"/>
                </a:solidFill>
              </a:endParaRPr>
            </a:p>
          </p:txBody>
        </p:sp>
      </p:grpSp>
      <p:sp>
        <p:nvSpPr>
          <p:cNvPr id="5" name="Slide Number Placeholder 4"/>
          <p:cNvSpPr>
            <a:spLocks noGrp="1"/>
          </p:cNvSpPr>
          <p:nvPr>
            <p:ph type="sldNum" sz="quarter" idx="12"/>
          </p:nvPr>
        </p:nvSpPr>
        <p:spPr/>
        <p:txBody>
          <a:bodyPr/>
          <a:lstStyle/>
          <a:p>
            <a:fld id="{DC3AEFEB-B207-4D33-A191-2D8E3187E430}" type="slidenum">
              <a:rPr lang="en-US" smtClean="0"/>
              <a:pPr/>
              <a:t>19</a:t>
            </a:fld>
            <a:endParaRPr lang="en-US"/>
          </a:p>
        </p:txBody>
      </p:sp>
    </p:spTree>
    <p:extLst>
      <p:ext uri="{BB962C8B-B14F-4D97-AF65-F5344CB8AC3E}">
        <p14:creationId xmlns:p14="http://schemas.microsoft.com/office/powerpoint/2010/main" val="43078521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5047130" y="1871662"/>
            <a:ext cx="35052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200" b="1" u="sng" dirty="0"/>
              <a:t>In-Class Activities</a:t>
            </a:r>
            <a:r>
              <a:rPr lang="en-US" sz="2200" dirty="0"/>
              <a:t>:</a:t>
            </a:r>
          </a:p>
          <a:p>
            <a:pPr eaLnBrk="1" hangingPunct="1">
              <a:spcBef>
                <a:spcPct val="50000"/>
              </a:spcBef>
              <a:buClr>
                <a:srgbClr val="FF0000"/>
              </a:buClr>
              <a:buFontTx/>
              <a:buChar char="•"/>
            </a:pPr>
            <a:r>
              <a:rPr lang="en-US" sz="2200" dirty="0"/>
              <a:t> Check Homework</a:t>
            </a:r>
          </a:p>
          <a:p>
            <a:pPr eaLnBrk="1" hangingPunct="1">
              <a:spcBef>
                <a:spcPct val="50000"/>
              </a:spcBef>
              <a:buClr>
                <a:srgbClr val="FF0000"/>
              </a:buClr>
              <a:buFontTx/>
              <a:buChar char="•"/>
            </a:pPr>
            <a:r>
              <a:rPr lang="en-US" sz="2200" dirty="0"/>
              <a:t> Reading Quiz</a:t>
            </a:r>
          </a:p>
          <a:p>
            <a:pPr eaLnBrk="1" hangingPunct="1">
              <a:spcBef>
                <a:spcPct val="50000"/>
              </a:spcBef>
              <a:buClr>
                <a:srgbClr val="FF0000"/>
              </a:buClr>
              <a:buFontTx/>
              <a:buChar char="•"/>
            </a:pPr>
            <a:r>
              <a:rPr lang="en-US" sz="2200" dirty="0"/>
              <a:t> Applications</a:t>
            </a:r>
          </a:p>
          <a:p>
            <a:pPr eaLnBrk="1" hangingPunct="1">
              <a:spcBef>
                <a:spcPct val="50000"/>
              </a:spcBef>
              <a:buClr>
                <a:srgbClr val="FF0000"/>
              </a:buClr>
              <a:buFontTx/>
              <a:buChar char="•"/>
            </a:pPr>
            <a:r>
              <a:rPr lang="en-US" sz="2200" dirty="0"/>
              <a:t> </a:t>
            </a:r>
            <a:r>
              <a:rPr lang="en-US" sz="2200" dirty="0">
                <a:solidFill>
                  <a:srgbClr val="0000FA"/>
                </a:solidFill>
              </a:rPr>
              <a:t>Support Reactions</a:t>
            </a:r>
          </a:p>
          <a:p>
            <a:pPr eaLnBrk="1" hangingPunct="1">
              <a:spcBef>
                <a:spcPct val="50000"/>
              </a:spcBef>
              <a:buClr>
                <a:srgbClr val="FF0000"/>
              </a:buClr>
              <a:buFontTx/>
              <a:buChar char="•"/>
            </a:pPr>
            <a:r>
              <a:rPr lang="en-US" sz="2200" dirty="0">
                <a:solidFill>
                  <a:srgbClr val="0000FA"/>
                </a:solidFill>
              </a:rPr>
              <a:t> Free-Body Diagrams</a:t>
            </a:r>
          </a:p>
          <a:p>
            <a:pPr eaLnBrk="1" hangingPunct="1">
              <a:spcBef>
                <a:spcPct val="50000"/>
              </a:spcBef>
              <a:buClr>
                <a:srgbClr val="FF0000"/>
              </a:buClr>
              <a:buFontTx/>
              <a:buChar char="•"/>
            </a:pPr>
            <a:r>
              <a:rPr lang="en-US" sz="2200" dirty="0"/>
              <a:t> Concept Quiz</a:t>
            </a:r>
          </a:p>
          <a:p>
            <a:pPr eaLnBrk="1" hangingPunct="1">
              <a:spcBef>
                <a:spcPct val="50000"/>
              </a:spcBef>
              <a:buClr>
                <a:srgbClr val="FF0000"/>
              </a:buClr>
              <a:buFontTx/>
              <a:buChar char="•"/>
            </a:pPr>
            <a:r>
              <a:rPr lang="en-US" sz="2200" dirty="0"/>
              <a:t> Group Problem Solving</a:t>
            </a:r>
          </a:p>
          <a:p>
            <a:pPr eaLnBrk="1" hangingPunct="1">
              <a:spcBef>
                <a:spcPct val="50000"/>
              </a:spcBef>
              <a:buClr>
                <a:srgbClr val="FF0000"/>
              </a:buClr>
              <a:buFontTx/>
              <a:buChar char="•"/>
            </a:pPr>
            <a:r>
              <a:rPr lang="en-US" sz="2200" dirty="0"/>
              <a:t> Attention Quiz</a:t>
            </a:r>
          </a:p>
        </p:txBody>
      </p:sp>
      <p:grpSp>
        <p:nvGrpSpPr>
          <p:cNvPr id="3" name="Group 2"/>
          <p:cNvGrpSpPr/>
          <p:nvPr/>
        </p:nvGrpSpPr>
        <p:grpSpPr>
          <a:xfrm>
            <a:off x="457200" y="1371600"/>
            <a:ext cx="4191000" cy="4953000"/>
            <a:chOff x="457200" y="1371600"/>
            <a:chExt cx="4191000" cy="4953000"/>
          </a:xfrm>
        </p:grpSpPr>
        <p:sp>
          <p:nvSpPr>
            <p:cNvPr id="3078" name="Text Box 5"/>
            <p:cNvSpPr txBox="1">
              <a:spLocks noChangeArrowheads="1"/>
            </p:cNvSpPr>
            <p:nvPr/>
          </p:nvSpPr>
          <p:spPr bwMode="auto">
            <a:xfrm>
              <a:off x="457200" y="1371600"/>
              <a:ext cx="419100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200" b="1" u="sng" dirty="0"/>
                <a:t>Today’s Objectives</a:t>
              </a:r>
              <a:r>
                <a:rPr lang="en-US" sz="2200" dirty="0"/>
                <a:t>:</a:t>
              </a:r>
            </a:p>
            <a:p>
              <a:pPr eaLnBrk="1" hangingPunct="1">
                <a:spcBef>
                  <a:spcPct val="50000"/>
                </a:spcBef>
              </a:pPr>
              <a:r>
                <a:rPr lang="en-US" sz="2200" dirty="0"/>
                <a:t>Students will be able to:</a:t>
              </a:r>
            </a:p>
            <a:p>
              <a:pPr eaLnBrk="1" hangingPunct="1">
                <a:spcBef>
                  <a:spcPct val="50000"/>
                </a:spcBef>
              </a:pPr>
              <a:r>
                <a:rPr lang="en-US" sz="2200" dirty="0"/>
                <a:t>a) Identify support reactions, and,</a:t>
              </a:r>
            </a:p>
            <a:p>
              <a:pPr eaLnBrk="1" hangingPunct="1">
                <a:spcBef>
                  <a:spcPct val="50000"/>
                </a:spcBef>
              </a:pPr>
              <a:r>
                <a:rPr lang="en-US" sz="2200" dirty="0"/>
                <a:t>b) Draw a free-body diagram.</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352800"/>
              <a:ext cx="324802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idx="4294967295"/>
          </p:nvPr>
        </p:nvSpPr>
        <p:spPr/>
        <p:txBody>
          <a:bodyPr>
            <a:normAutofit/>
          </a:bodyPr>
          <a:lstStyle/>
          <a:p>
            <a:r>
              <a:rPr lang="en-US" sz="2400" b="1" kern="1200" dirty="0" smtClean="0">
                <a:solidFill>
                  <a:srgbClr val="000096"/>
                </a:solidFill>
                <a:effectLst/>
                <a:latin typeface="Times New Roman" panose="02020603050405020304" pitchFamily="18" charset="0"/>
                <a:ea typeface="+mn-ea"/>
                <a:cs typeface="+mn-cs"/>
              </a:rPr>
              <a:t>EQUILIBRIUM  OF  A  RIGID  BODY &amp; </a:t>
            </a:r>
            <a:br>
              <a:rPr lang="en-US" sz="2400" b="1" kern="1200" dirty="0" smtClean="0">
                <a:solidFill>
                  <a:srgbClr val="000096"/>
                </a:solidFill>
                <a:effectLst/>
                <a:latin typeface="Times New Roman" panose="02020603050405020304" pitchFamily="18" charset="0"/>
                <a:ea typeface="+mn-ea"/>
                <a:cs typeface="+mn-cs"/>
              </a:rPr>
            </a:br>
            <a:r>
              <a:rPr lang="en-US" sz="2400" b="1" kern="1200" dirty="0" smtClean="0">
                <a:solidFill>
                  <a:srgbClr val="000096"/>
                </a:solidFill>
                <a:effectLst/>
                <a:latin typeface="Times New Roman" panose="02020603050405020304" pitchFamily="18" charset="0"/>
                <a:ea typeface="+mn-ea"/>
                <a:cs typeface="+mn-cs"/>
              </a:rPr>
              <a:t>FREE-BODY   DIAGRAMS</a:t>
            </a:r>
            <a:endParaRPr lang="en-US" dirty="0">
              <a:solidFill>
                <a:srgbClr val="000096"/>
              </a:solidFill>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54"/>
                                        </p:tgtEl>
                                        <p:attrNameLst>
                                          <p:attrName>style.visibility</p:attrName>
                                        </p:attrNameLst>
                                      </p:cBhvr>
                                      <p:to>
                                        <p:strVal val="visible"/>
                                      </p:to>
                                    </p:set>
                                    <p:anim calcmode="lin" valueType="num">
                                      <p:cBhvr additive="base">
                                        <p:cTn id="13" dur="500" fill="hold"/>
                                        <p:tgtEl>
                                          <p:spTgt spid="2054"/>
                                        </p:tgtEl>
                                        <p:attrNameLst>
                                          <p:attrName>ppt_x</p:attrName>
                                        </p:attrNameLst>
                                      </p:cBhvr>
                                      <p:tavLst>
                                        <p:tav tm="0">
                                          <p:val>
                                            <p:strVal val="0-#ppt_w/2"/>
                                          </p:val>
                                        </p:tav>
                                        <p:tav tm="100000">
                                          <p:val>
                                            <p:strVal val="#ppt_x"/>
                                          </p:val>
                                        </p:tav>
                                      </p:tavLst>
                                    </p:anim>
                                    <p:anim calcmode="lin" valueType="num">
                                      <p:cBhvr additive="base">
                                        <p:cTn id="14" dur="500" fill="hold"/>
                                        <p:tgtEl>
                                          <p:spTgt spid="20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508000" y="2278063"/>
            <a:ext cx="8501063" cy="2792413"/>
            <a:chOff x="320" y="1435"/>
            <a:chExt cx="5355" cy="1759"/>
          </a:xfrm>
        </p:grpSpPr>
        <p:sp>
          <p:nvSpPr>
            <p:cNvPr id="3078" name="Text Box 3"/>
            <p:cNvSpPr txBox="1">
              <a:spLocks noChangeArrowheads="1"/>
            </p:cNvSpPr>
            <p:nvPr/>
          </p:nvSpPr>
          <p:spPr bwMode="auto">
            <a:xfrm>
              <a:off x="320" y="1435"/>
              <a:ext cx="2832" cy="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400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b="1" u="sng" dirty="0"/>
                <a:t>Today’s Objectives:</a:t>
              </a:r>
              <a:endParaRPr lang="en-US" dirty="0"/>
            </a:p>
            <a:p>
              <a:pPr eaLnBrk="1" hangingPunct="1">
                <a:spcBef>
                  <a:spcPct val="50000"/>
                </a:spcBef>
              </a:pPr>
              <a:r>
                <a:rPr lang="en-US" dirty="0" smtClean="0"/>
                <a:t>You </a:t>
              </a:r>
              <a:r>
                <a:rPr lang="en-US" dirty="0"/>
                <a:t>will be able to:</a:t>
              </a:r>
            </a:p>
            <a:p>
              <a:pPr eaLnBrk="1" hangingPunct="1">
                <a:spcBef>
                  <a:spcPct val="50000"/>
                </a:spcBef>
              </a:pPr>
              <a:r>
                <a:rPr lang="en-US" dirty="0"/>
                <a:t>a)  Apply equations of equilibrium to</a:t>
              </a:r>
              <a:br>
                <a:rPr lang="en-US" dirty="0"/>
              </a:br>
              <a:r>
                <a:rPr lang="en-US" dirty="0"/>
                <a:t>solve for unknowns, and,</a:t>
              </a:r>
            </a:p>
            <a:p>
              <a:pPr eaLnBrk="1" hangingPunct="1">
                <a:spcBef>
                  <a:spcPct val="50000"/>
                </a:spcBef>
              </a:pPr>
              <a:r>
                <a:rPr lang="en-US" dirty="0"/>
                <a:t>b)  Recognize two-force members.</a:t>
              </a:r>
            </a:p>
          </p:txBody>
        </p:sp>
        <p:pic>
          <p:nvPicPr>
            <p:cNvPr id="3079" name="Picture 8" descr="CH 5 Lif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2" y="1550"/>
              <a:ext cx="2523" cy="1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effectLst/>
                <a:latin typeface="Times New Roman" panose="02020603050405020304" pitchFamily="18" charset="0"/>
                <a:ea typeface="+mn-ea"/>
                <a:cs typeface="+mn-cs"/>
              </a:rPr>
              <a:t>EQUATIONS  OF  EQUILIBRIUM &amp; </a:t>
            </a:r>
            <a:br>
              <a:rPr lang="en-US" sz="2400" b="1" kern="1200" dirty="0" smtClean="0">
                <a:effectLst/>
                <a:latin typeface="Times New Roman" panose="02020603050405020304" pitchFamily="18" charset="0"/>
                <a:ea typeface="+mn-ea"/>
                <a:cs typeface="+mn-cs"/>
              </a:rPr>
            </a:br>
            <a:r>
              <a:rPr lang="en-US" sz="2400" b="1" kern="1200" dirty="0" smtClean="0">
                <a:effectLst/>
                <a:latin typeface="Times New Roman" panose="02020603050405020304" pitchFamily="18" charset="0"/>
                <a:ea typeface="+mn-ea"/>
                <a:cs typeface="+mn-cs"/>
              </a:rPr>
              <a:t>TWO-</a:t>
            </a:r>
            <a:r>
              <a:rPr lang="en-US" sz="2400" b="1" kern="1200" dirty="0" smtClean="0">
                <a:effectLst/>
                <a:ea typeface="+mn-ea"/>
                <a:cs typeface="+mn-cs"/>
              </a:rPr>
              <a:t> AND  THREE-FORCE  MEMEBERS</a:t>
            </a:r>
            <a:endParaRPr lang="en-US" dirty="0" smtClean="0">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20</a:t>
            </a:fld>
            <a:endParaRPr lang="en-US"/>
          </a:p>
        </p:txBody>
      </p:sp>
    </p:spTree>
    <p:extLst>
      <p:ext uri="{BB962C8B-B14F-4D97-AF65-F5344CB8AC3E}">
        <p14:creationId xmlns:p14="http://schemas.microsoft.com/office/powerpoint/2010/main" val="123751641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Text Box 5"/>
          <p:cNvSpPr txBox="1">
            <a:spLocks noChangeArrowheads="1"/>
          </p:cNvSpPr>
          <p:nvPr/>
        </p:nvSpPr>
        <p:spPr bwMode="auto">
          <a:xfrm>
            <a:off x="625475" y="4358929"/>
            <a:ext cx="8077200"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t>The uniform truck ramp has a weight of 400 lb. </a:t>
            </a:r>
          </a:p>
          <a:p>
            <a:pPr eaLnBrk="1" hangingPunct="1">
              <a:spcBef>
                <a:spcPts val="1200"/>
              </a:spcBef>
            </a:pPr>
            <a:r>
              <a:rPr lang="en-US" sz="2400" dirty="0"/>
              <a:t>The ramp is pinned at A and held in the position by the </a:t>
            </a:r>
            <a:r>
              <a:rPr lang="en-US" sz="2400" dirty="0" smtClean="0"/>
              <a:t>cables.</a:t>
            </a:r>
          </a:p>
          <a:p>
            <a:pPr eaLnBrk="1" hangingPunct="1">
              <a:spcBef>
                <a:spcPts val="1200"/>
              </a:spcBef>
            </a:pPr>
            <a:r>
              <a:rPr lang="en-US" sz="2400" dirty="0" smtClean="0"/>
              <a:t> </a:t>
            </a:r>
            <a:r>
              <a:rPr lang="en-US" sz="2400" dirty="0"/>
              <a:t>How can we determine the forces acting at the pin A and the force in the </a:t>
            </a:r>
            <a:r>
              <a:rPr lang="en-US" sz="2400" dirty="0" smtClean="0"/>
              <a:t>cables?</a:t>
            </a:r>
            <a:endParaRPr lang="en-US" dirty="0"/>
          </a:p>
        </p:txBody>
      </p:sp>
      <p:grpSp>
        <p:nvGrpSpPr>
          <p:cNvPr id="4" name="Group 3"/>
          <p:cNvGrpSpPr/>
          <p:nvPr/>
        </p:nvGrpSpPr>
        <p:grpSpPr>
          <a:xfrm>
            <a:off x="1819192" y="1153934"/>
            <a:ext cx="5105400" cy="3197225"/>
            <a:chOff x="1819192" y="1153934"/>
            <a:chExt cx="5105400" cy="3197225"/>
          </a:xfrm>
        </p:grpSpPr>
        <p:pic>
          <p:nvPicPr>
            <p:cNvPr id="5125" name="Picture 8" descr="C:\Documents and Settings\chnam\Desktop\Statics_09\Hibbeler_12th\IMAGES-FINAL_M05\fig05_18a.jpg"/>
            <p:cNvPicPr>
              <a:picLocks noChangeAspect="1" noChangeArrowheads="1"/>
            </p:cNvPicPr>
            <p:nvPr/>
          </p:nvPicPr>
          <p:blipFill>
            <a:blip r:embed="rId3" cstate="print">
              <a:extLst>
                <a:ext uri="{28A0092B-C50C-407E-A947-70E740481C1C}">
                  <a14:useLocalDpi xmlns:a14="http://schemas.microsoft.com/office/drawing/2010/main" val="0"/>
                </a:ext>
              </a:extLst>
            </a:blip>
            <a:srcRect l="2446" t="2917" r="2446" b="23337"/>
            <a:stretch>
              <a:fillRect/>
            </a:stretch>
          </p:blipFill>
          <p:spPr bwMode="auto">
            <a:xfrm>
              <a:off x="1819192" y="1153934"/>
              <a:ext cx="5105400"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Oval 7"/>
            <p:cNvSpPr>
              <a:spLocks noChangeArrowheads="1"/>
            </p:cNvSpPr>
            <p:nvPr/>
          </p:nvSpPr>
          <p:spPr bwMode="auto">
            <a:xfrm>
              <a:off x="4864883" y="3285417"/>
              <a:ext cx="71383" cy="68758"/>
            </a:xfrm>
            <a:prstGeom prst="ellipse">
              <a:avLst/>
            </a:prstGeom>
            <a:solidFill>
              <a:srgbClr val="FF0000"/>
            </a:solidFill>
            <a:ln w="9525" algn="ctr">
              <a:solidFill>
                <a:srgbClr val="FF0000"/>
              </a:solidFill>
              <a:round/>
              <a:headEnd/>
              <a:tailEnd/>
            </a:ln>
          </p:spPr>
          <p:txBody>
            <a:bodyPr wrap="none"/>
            <a:lstStyle/>
            <a:p>
              <a:endParaRPr lang="en-US"/>
            </a:p>
          </p:txBody>
        </p:sp>
        <p:cxnSp>
          <p:nvCxnSpPr>
            <p:cNvPr id="5127" name="Straight Connector 9"/>
            <p:cNvCxnSpPr>
              <a:cxnSpLocks noChangeShapeType="1"/>
            </p:cNvCxnSpPr>
            <p:nvPr/>
          </p:nvCxnSpPr>
          <p:spPr bwMode="auto">
            <a:xfrm flipH="1" flipV="1">
              <a:off x="3991555" y="2284676"/>
              <a:ext cx="1365817" cy="627493"/>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128" name="TextBox 13"/>
            <p:cNvSpPr txBox="1">
              <a:spLocks noChangeArrowheads="1"/>
            </p:cNvSpPr>
            <p:nvPr/>
          </p:nvSpPr>
          <p:spPr bwMode="auto">
            <a:xfrm>
              <a:off x="4597333" y="3450469"/>
              <a:ext cx="364352" cy="38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solidFill>
                    <a:srgbClr val="FF0000"/>
                  </a:solidFill>
                </a:rPr>
                <a:t>A</a:t>
              </a:r>
            </a:p>
          </p:txBody>
        </p:sp>
        <p:cxnSp>
          <p:nvCxnSpPr>
            <p:cNvPr id="9" name="Straight Connector 9"/>
            <p:cNvCxnSpPr>
              <a:cxnSpLocks noChangeShapeType="1"/>
            </p:cNvCxnSpPr>
            <p:nvPr/>
          </p:nvCxnSpPr>
          <p:spPr bwMode="auto">
            <a:xfrm flipH="1" flipV="1">
              <a:off x="3256291" y="2135466"/>
              <a:ext cx="2043485" cy="946204"/>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grpSp>
      <p:sp>
        <p:nvSpPr>
          <p:cNvPr id="2" name="Title 1"/>
          <p:cNvSpPr>
            <a:spLocks noGrp="1"/>
          </p:cNvSpPr>
          <p:nvPr>
            <p:ph type="title" idx="4294967295"/>
          </p:nvPr>
        </p:nvSpPr>
        <p:spPr/>
        <p:txBody>
          <a:bodyPr/>
          <a:lstStyle/>
          <a:p>
            <a:pPr rtl="0" eaLnBrk="1" fontAlgn="base" hangingPunct="1"/>
            <a:r>
              <a:rPr lang="en-US" sz="2400" b="1" kern="1200" dirty="0" smtClean="0">
                <a:effectLst/>
                <a:ea typeface="+mn-ea"/>
                <a:cs typeface="+mn-cs"/>
              </a:rPr>
              <a:t>APPLICATIONS</a:t>
            </a:r>
            <a:endParaRPr lang="en-US" dirty="0" smtClean="0">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21</a:t>
            </a:fld>
            <a:endParaRPr lang="en-US"/>
          </a:p>
        </p:txBody>
      </p:sp>
    </p:spTree>
    <p:extLst>
      <p:ext uri="{BB962C8B-B14F-4D97-AF65-F5344CB8AC3E}">
        <p14:creationId xmlns:p14="http://schemas.microsoft.com/office/powerpoint/2010/main" val="119744381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3"/>
                                        </p:tgtEl>
                                        <p:attrNameLst>
                                          <p:attrName>style.visibility</p:attrName>
                                        </p:attrNameLst>
                                      </p:cBhvr>
                                      <p:to>
                                        <p:strVal val="visible"/>
                                      </p:to>
                                    </p:set>
                                    <p:anim calcmode="lin" valueType="num">
                                      <p:cBhvr additive="base">
                                        <p:cTn id="7" dur="500" fill="hold"/>
                                        <p:tgtEl>
                                          <p:spTgt spid="63493"/>
                                        </p:tgtEl>
                                        <p:attrNameLst>
                                          <p:attrName>ppt_x</p:attrName>
                                        </p:attrNameLst>
                                      </p:cBhvr>
                                      <p:tavLst>
                                        <p:tav tm="0">
                                          <p:val>
                                            <p:strVal val="0-#ppt_w/2"/>
                                          </p:val>
                                        </p:tav>
                                        <p:tav tm="100000">
                                          <p:val>
                                            <p:strVal val="#ppt_x"/>
                                          </p:val>
                                        </p:tav>
                                      </p:tavLst>
                                    </p:anim>
                                    <p:anim calcmode="lin" valueType="num">
                                      <p:cBhvr additive="base">
                                        <p:cTn id="8"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Text Box 1028"/>
          <p:cNvSpPr txBox="1">
            <a:spLocks noChangeArrowheads="1"/>
          </p:cNvSpPr>
          <p:nvPr/>
        </p:nvSpPr>
        <p:spPr bwMode="auto">
          <a:xfrm>
            <a:off x="692150" y="4138613"/>
            <a:ext cx="7924800" cy="212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smtClean="0"/>
              <a:t>An </a:t>
            </a:r>
            <a:r>
              <a:rPr lang="en-US" sz="2400" dirty="0"/>
              <a:t>850 lb </a:t>
            </a:r>
            <a:r>
              <a:rPr lang="en-US" sz="2400" dirty="0" smtClean="0"/>
              <a:t>engine </a:t>
            </a:r>
            <a:r>
              <a:rPr lang="en-US" sz="2400" dirty="0"/>
              <a:t>is supported by three chains, which are attached to the spreader bar of a hoist. </a:t>
            </a:r>
          </a:p>
          <a:p>
            <a:pPr eaLnBrk="1" hangingPunct="1">
              <a:spcBef>
                <a:spcPct val="50000"/>
              </a:spcBef>
            </a:pPr>
            <a:r>
              <a:rPr lang="en-US" sz="2400" dirty="0"/>
              <a:t>You need to check to see if the breaking strength of any of the chains is going to be exceeded.  How can you determine the force acting in each of the chains?</a:t>
            </a:r>
          </a:p>
        </p:txBody>
      </p:sp>
      <p:pic>
        <p:nvPicPr>
          <p:cNvPr id="6148" name="Picture 6" descr="CH 5 Eng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3075" y="1077913"/>
            <a:ext cx="2852738"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22</a:t>
            </a:fld>
            <a:endParaRPr lang="en-US"/>
          </a:p>
        </p:txBody>
      </p:sp>
    </p:spTree>
    <p:extLst>
      <p:ext uri="{BB962C8B-B14F-4D97-AF65-F5344CB8AC3E}">
        <p14:creationId xmlns:p14="http://schemas.microsoft.com/office/powerpoint/2010/main" val="79411742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0-#ppt_w/2"/>
                                          </p:val>
                                        </p:tav>
                                        <p:tav tm="100000">
                                          <p:val>
                                            <p:strVal val="#ppt_x"/>
                                          </p:val>
                                        </p:tav>
                                      </p:tavLst>
                                    </p:anim>
                                    <p:anim calcmode="lin" valueType="num">
                                      <p:cBhvr additive="base">
                                        <p:cTn id="8"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6" name="Text Box 26"/>
          <p:cNvSpPr txBox="1">
            <a:spLocks noChangeArrowheads="1"/>
          </p:cNvSpPr>
          <p:nvPr/>
        </p:nvSpPr>
        <p:spPr bwMode="auto">
          <a:xfrm>
            <a:off x="533400" y="4003147"/>
            <a:ext cx="5410200"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lnSpc>
                <a:spcPts val="1500"/>
              </a:lnSpc>
            </a:pPr>
            <a:r>
              <a:rPr lang="en-US" sz="2400">
                <a:sym typeface="Symbol" pitchFamily="18" charset="2"/>
              </a:rPr>
              <a:t>       F</a:t>
            </a:r>
            <a:r>
              <a:rPr lang="en-US" sz="2400" baseline="-25000">
                <a:sym typeface="Symbol" pitchFamily="18" charset="2"/>
              </a:rPr>
              <a:t>x</a:t>
            </a:r>
            <a:r>
              <a:rPr lang="en-US" sz="2400">
                <a:sym typeface="Symbol" pitchFamily="18" charset="2"/>
              </a:rPr>
              <a:t> = 0	     F</a:t>
            </a:r>
            <a:r>
              <a:rPr lang="en-US" sz="2400" baseline="-25000">
                <a:sym typeface="Symbol" pitchFamily="18" charset="2"/>
              </a:rPr>
              <a:t>y</a:t>
            </a:r>
            <a:r>
              <a:rPr lang="en-US" sz="2400">
                <a:sym typeface="Symbol" pitchFamily="18" charset="2"/>
              </a:rPr>
              <a:t> = 0	 M</a:t>
            </a:r>
            <a:r>
              <a:rPr lang="en-US" sz="2400" baseline="-25000">
                <a:sym typeface="Symbol" pitchFamily="18" charset="2"/>
              </a:rPr>
              <a:t>O</a:t>
            </a:r>
            <a:r>
              <a:rPr lang="en-US" sz="2400">
                <a:sym typeface="Symbol" pitchFamily="18" charset="2"/>
              </a:rPr>
              <a:t> = 0</a:t>
            </a:r>
          </a:p>
          <a:p>
            <a:pPr eaLnBrk="1" hangingPunct="1">
              <a:lnSpc>
                <a:spcPts val="2000"/>
              </a:lnSpc>
            </a:pPr>
            <a:endParaRPr lang="en-US" sz="2400">
              <a:sym typeface="Symbol" pitchFamily="18" charset="2"/>
            </a:endParaRPr>
          </a:p>
          <a:p>
            <a:pPr eaLnBrk="1" hangingPunct="1">
              <a:lnSpc>
                <a:spcPts val="1500"/>
              </a:lnSpc>
            </a:pPr>
            <a:r>
              <a:rPr lang="en-US" sz="2400">
                <a:sym typeface="Symbol" pitchFamily="18" charset="2"/>
              </a:rPr>
              <a:t>where  point O is any arbitrary point.</a:t>
            </a:r>
            <a:endParaRPr lang="en-US" sz="2400"/>
          </a:p>
        </p:txBody>
      </p:sp>
      <p:sp>
        <p:nvSpPr>
          <p:cNvPr id="10267" name="Text Box 27"/>
          <p:cNvSpPr txBox="1">
            <a:spLocks noChangeArrowheads="1"/>
          </p:cNvSpPr>
          <p:nvPr/>
        </p:nvSpPr>
        <p:spPr bwMode="auto">
          <a:xfrm>
            <a:off x="506413" y="4876800"/>
            <a:ext cx="79406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solidFill>
                  <a:srgbClr val="0000FA"/>
                </a:solidFill>
              </a:rPr>
              <a:t>Please note </a:t>
            </a:r>
            <a:r>
              <a:rPr lang="en-US" sz="2400" dirty="0"/>
              <a:t>that these equations are the ones </a:t>
            </a:r>
            <a:r>
              <a:rPr lang="en-US" sz="2400" dirty="0">
                <a:solidFill>
                  <a:srgbClr val="0000FA"/>
                </a:solidFill>
              </a:rPr>
              <a:t>most commonly used </a:t>
            </a:r>
            <a:r>
              <a:rPr lang="en-US" sz="2400" dirty="0"/>
              <a:t>for solving 2-D equilibrium problems.  There are two other sets of equilibrium equations that are rarely used.  For your reference, they are described in the textbook.</a:t>
            </a:r>
          </a:p>
        </p:txBody>
      </p:sp>
      <p:grpSp>
        <p:nvGrpSpPr>
          <p:cNvPr id="2" name="Group 11"/>
          <p:cNvGrpSpPr>
            <a:grpSpLocks/>
          </p:cNvGrpSpPr>
          <p:nvPr/>
        </p:nvGrpSpPr>
        <p:grpSpPr bwMode="auto">
          <a:xfrm>
            <a:off x="457200" y="1183747"/>
            <a:ext cx="8186738" cy="2647950"/>
            <a:chOff x="288" y="767"/>
            <a:chExt cx="5157" cy="1668"/>
          </a:xfrm>
        </p:grpSpPr>
        <p:sp>
          <p:nvSpPr>
            <p:cNvPr id="7176" name="Text Box 25"/>
            <p:cNvSpPr txBox="1">
              <a:spLocks noChangeArrowheads="1"/>
            </p:cNvSpPr>
            <p:nvPr/>
          </p:nvSpPr>
          <p:spPr bwMode="auto">
            <a:xfrm>
              <a:off x="288" y="767"/>
              <a:ext cx="3552" cy="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a:t>A body is subjected to a system of forces that lie in the x-y plane.  When in equilibrium, the net force and net moment acting on the body are zero (as discussed earlier in Section 5.1).  This 2-D condition can be represented by the three scalar equations:</a:t>
              </a:r>
            </a:p>
          </p:txBody>
        </p:sp>
        <p:pic>
          <p:nvPicPr>
            <p:cNvPr id="7177" name="Picture 10" descr="CH 5 Eq of Eq"/>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5" y="860"/>
              <a:ext cx="1800" cy="1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r>
              <a:rPr lang="en-US" sz="2400" b="1" kern="1200" dirty="0" smtClean="0">
                <a:solidFill>
                  <a:srgbClr val="000096"/>
                </a:solidFill>
                <a:effectLst/>
                <a:latin typeface="Times New Roman" panose="02020603050405020304" pitchFamily="18" charset="0"/>
                <a:ea typeface="+mn-ea"/>
                <a:cs typeface="+mn-cs"/>
              </a:rPr>
              <a:t>EQUATIONS  OF  EQUILIBRIUM (Section 5.3)</a:t>
            </a:r>
            <a:endParaRPr lang="en-US" dirty="0">
              <a:solidFill>
                <a:srgbClr val="000096"/>
              </a:solidFill>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23</a:t>
            </a:fld>
            <a:endParaRPr lang="en-US"/>
          </a:p>
        </p:txBody>
      </p:sp>
    </p:spTree>
    <p:extLst>
      <p:ext uri="{BB962C8B-B14F-4D97-AF65-F5344CB8AC3E}">
        <p14:creationId xmlns:p14="http://schemas.microsoft.com/office/powerpoint/2010/main" val="344535162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66"/>
                                        </p:tgtEl>
                                        <p:attrNameLst>
                                          <p:attrName>style.visibility</p:attrName>
                                        </p:attrNameLst>
                                      </p:cBhvr>
                                      <p:to>
                                        <p:strVal val="visible"/>
                                      </p:to>
                                    </p:set>
                                    <p:anim calcmode="lin" valueType="num">
                                      <p:cBhvr additive="base">
                                        <p:cTn id="13" dur="500" fill="hold"/>
                                        <p:tgtEl>
                                          <p:spTgt spid="10266"/>
                                        </p:tgtEl>
                                        <p:attrNameLst>
                                          <p:attrName>ppt_x</p:attrName>
                                        </p:attrNameLst>
                                      </p:cBhvr>
                                      <p:tavLst>
                                        <p:tav tm="0">
                                          <p:val>
                                            <p:strVal val="0-#ppt_w/2"/>
                                          </p:val>
                                        </p:tav>
                                        <p:tav tm="100000">
                                          <p:val>
                                            <p:strVal val="#ppt_x"/>
                                          </p:val>
                                        </p:tav>
                                      </p:tavLst>
                                    </p:anim>
                                    <p:anim calcmode="lin" valueType="num">
                                      <p:cBhvr additive="base">
                                        <p:cTn id="14" dur="500" fill="hold"/>
                                        <p:tgtEl>
                                          <p:spTgt spid="1026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67"/>
                                        </p:tgtEl>
                                        <p:attrNameLst>
                                          <p:attrName>style.visibility</p:attrName>
                                        </p:attrNameLst>
                                      </p:cBhvr>
                                      <p:to>
                                        <p:strVal val="visible"/>
                                      </p:to>
                                    </p:set>
                                    <p:anim calcmode="lin" valueType="num">
                                      <p:cBhvr additive="base">
                                        <p:cTn id="19" dur="500" fill="hold"/>
                                        <p:tgtEl>
                                          <p:spTgt spid="10267"/>
                                        </p:tgtEl>
                                        <p:attrNameLst>
                                          <p:attrName>ppt_x</p:attrName>
                                        </p:attrNameLst>
                                      </p:cBhvr>
                                      <p:tavLst>
                                        <p:tav tm="0">
                                          <p:val>
                                            <p:strVal val="0-#ppt_w/2"/>
                                          </p:val>
                                        </p:tav>
                                        <p:tav tm="100000">
                                          <p:val>
                                            <p:strVal val="#ppt_x"/>
                                          </p:val>
                                        </p:tav>
                                      </p:tavLst>
                                    </p:anim>
                                    <p:anim calcmode="lin" valueType="num">
                                      <p:cBhvr additive="base">
                                        <p:cTn id="20" dur="500" fill="hold"/>
                                        <p:tgtEl>
                                          <p:spTgt spid="10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6" grpId="0" autoUpdateAnimBg="0"/>
      <p:bldP spid="10267"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 Box 4"/>
          <p:cNvSpPr txBox="1">
            <a:spLocks noChangeArrowheads="1"/>
          </p:cNvSpPr>
          <p:nvPr/>
        </p:nvSpPr>
        <p:spPr bwMode="auto">
          <a:xfrm>
            <a:off x="646113" y="4842934"/>
            <a:ext cx="8077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If we apply the equations of equilibrium to such a member, we can quickly determine that </a:t>
            </a:r>
            <a:r>
              <a:rPr lang="en-US" sz="2400" dirty="0">
                <a:solidFill>
                  <a:srgbClr val="0000FA"/>
                </a:solidFill>
              </a:rPr>
              <a:t>the resultant forces at A and B must be equal in magnitude and act in the opposite directions along the line joining points A and B.</a:t>
            </a:r>
          </a:p>
        </p:txBody>
      </p:sp>
      <p:grpSp>
        <p:nvGrpSpPr>
          <p:cNvPr id="2" name="Group 16"/>
          <p:cNvGrpSpPr>
            <a:grpSpLocks/>
          </p:cNvGrpSpPr>
          <p:nvPr/>
        </p:nvGrpSpPr>
        <p:grpSpPr bwMode="auto">
          <a:xfrm>
            <a:off x="769938" y="1143000"/>
            <a:ext cx="7840662" cy="3463925"/>
            <a:chOff x="485" y="720"/>
            <a:chExt cx="4939" cy="2182"/>
          </a:xfrm>
        </p:grpSpPr>
        <p:sp>
          <p:nvSpPr>
            <p:cNvPr id="8199" name="Text Box 3"/>
            <p:cNvSpPr txBox="1">
              <a:spLocks noChangeArrowheads="1"/>
            </p:cNvSpPr>
            <p:nvPr/>
          </p:nvSpPr>
          <p:spPr bwMode="auto">
            <a:xfrm>
              <a:off x="485" y="720"/>
              <a:ext cx="4939"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 solution to some equilibrium problems </a:t>
              </a:r>
              <a:r>
                <a:rPr lang="en-US" sz="2400" u="sng" dirty="0">
                  <a:solidFill>
                    <a:srgbClr val="0000FA"/>
                  </a:solidFill>
                </a:rPr>
                <a:t>can be simplified</a:t>
              </a:r>
              <a:r>
                <a:rPr lang="en-US" sz="2400" dirty="0">
                  <a:solidFill>
                    <a:srgbClr val="0000FA"/>
                  </a:solidFill>
                </a:rPr>
                <a:t> </a:t>
              </a:r>
              <a:r>
                <a:rPr lang="en-US" sz="2400" dirty="0"/>
                <a:t>if we recognize members that are subjected to forces at only two points (e.g., at points A and </a:t>
              </a:r>
              <a:r>
                <a:rPr lang="en-US" sz="2400" dirty="0" smtClean="0"/>
                <a:t>B in the figure below).</a:t>
              </a:r>
              <a:endParaRPr lang="en-US" sz="2400" dirty="0"/>
            </a:p>
          </p:txBody>
        </p:sp>
        <p:pic>
          <p:nvPicPr>
            <p:cNvPr id="8200" name="Picture 15" descr="CH 5 2 For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3" y="1638"/>
              <a:ext cx="3984"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TWO-FORCE  MEMBERS &amp; THREE  FORCE-MEMBERS (Section 5.4)</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24</a:t>
            </a:fld>
            <a:endParaRPr lang="en-US"/>
          </a:p>
        </p:txBody>
      </p:sp>
    </p:spTree>
    <p:extLst>
      <p:ext uri="{BB962C8B-B14F-4D97-AF65-F5344CB8AC3E}">
        <p14:creationId xmlns:p14="http://schemas.microsoft.com/office/powerpoint/2010/main" val="105418640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0-#ppt_w/2"/>
                                          </p:val>
                                        </p:tav>
                                        <p:tav tm="100000">
                                          <p:val>
                                            <p:strVal val="#ppt_x"/>
                                          </p:val>
                                        </p:tav>
                                      </p:tavLst>
                                    </p:anim>
                                    <p:anim calcmode="lin" valueType="num">
                                      <p:cBhvr additive="base">
                                        <p:cTn id="14" dur="500" fill="hold"/>
                                        <p:tgtEl>
                                          <p:spTgt spid="368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7"/>
          <p:cNvGrpSpPr>
            <a:grpSpLocks/>
          </p:cNvGrpSpPr>
          <p:nvPr/>
        </p:nvGrpSpPr>
        <p:grpSpPr bwMode="auto">
          <a:xfrm>
            <a:off x="742950" y="4306889"/>
            <a:ext cx="7878763" cy="1938338"/>
            <a:chOff x="468" y="2713"/>
            <a:chExt cx="4963" cy="1221"/>
          </a:xfrm>
        </p:grpSpPr>
        <p:sp>
          <p:nvSpPr>
            <p:cNvPr id="9223" name="Text Box 4"/>
            <p:cNvSpPr txBox="1">
              <a:spLocks noChangeArrowheads="1"/>
            </p:cNvSpPr>
            <p:nvPr/>
          </p:nvSpPr>
          <p:spPr bwMode="auto">
            <a:xfrm>
              <a:off x="1967" y="2713"/>
              <a:ext cx="3464"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This fact </a:t>
              </a:r>
              <a:r>
                <a:rPr lang="en-US" sz="2400" dirty="0">
                  <a:solidFill>
                    <a:srgbClr val="0000FA"/>
                  </a:solidFill>
                </a:rPr>
                <a:t>simplifies</a:t>
              </a:r>
              <a:r>
                <a:rPr lang="en-US" sz="2400" dirty="0"/>
                <a:t> the equilibrium analysis of some rigid bodies since the directions of the resultant forces at A and B are thus known (along the line joining points A and B).</a:t>
              </a:r>
            </a:p>
          </p:txBody>
        </p:sp>
        <p:pic>
          <p:nvPicPr>
            <p:cNvPr id="9224" name="Picture 16" descr="CH 5 2 Force Sing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 y="2791"/>
              <a:ext cx="1436" cy="1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3"/>
          <p:cNvGrpSpPr/>
          <p:nvPr/>
        </p:nvGrpSpPr>
        <p:grpSpPr>
          <a:xfrm>
            <a:off x="544513" y="1094423"/>
            <a:ext cx="8077200" cy="3156902"/>
            <a:chOff x="544513" y="1094423"/>
            <a:chExt cx="8077200" cy="3156902"/>
          </a:xfrm>
        </p:grpSpPr>
        <p:grpSp>
          <p:nvGrpSpPr>
            <p:cNvPr id="2" name="Group 15"/>
            <p:cNvGrpSpPr>
              <a:grpSpLocks/>
            </p:cNvGrpSpPr>
            <p:nvPr/>
          </p:nvGrpSpPr>
          <p:grpSpPr bwMode="auto">
            <a:xfrm>
              <a:off x="544513" y="1098550"/>
              <a:ext cx="8077200" cy="3152775"/>
              <a:chOff x="343" y="692"/>
              <a:chExt cx="5088" cy="1986"/>
            </a:xfrm>
          </p:grpSpPr>
          <p:sp>
            <p:nvSpPr>
              <p:cNvPr id="9225" name="Text Box 3"/>
              <p:cNvSpPr txBox="1">
                <a:spLocks noChangeArrowheads="1"/>
              </p:cNvSpPr>
              <p:nvPr/>
            </p:nvSpPr>
            <p:spPr bwMode="auto">
              <a:xfrm>
                <a:off x="343" y="2160"/>
                <a:ext cx="5088"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In the cases above, members AB can be considered as two-force members, provided that their weight is neglected.</a:t>
                </a:r>
              </a:p>
            </p:txBody>
          </p:sp>
          <p:pic>
            <p:nvPicPr>
              <p:cNvPr id="9226" name="Picture 13" descr="CH 5 Crane Ar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43" y="692"/>
                <a:ext cx="1234" cy="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58653" y="1094423"/>
              <a:ext cx="3152775" cy="220027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Title 4"/>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EXAMPLES  OF  TWO-FORCE  MEMBERS</a:t>
            </a:r>
            <a:endParaRPr lang="en-US" dirty="0" smtClean="0">
              <a:solidFill>
                <a:srgbClr val="000096"/>
              </a:solidFill>
              <a:effectLst/>
            </a:endParaRPr>
          </a:p>
        </p:txBody>
      </p:sp>
      <p:sp>
        <p:nvSpPr>
          <p:cNvPr id="6" name="Slide Number Placeholder 5"/>
          <p:cNvSpPr>
            <a:spLocks noGrp="1"/>
          </p:cNvSpPr>
          <p:nvPr>
            <p:ph type="sldNum" sz="quarter" idx="12"/>
          </p:nvPr>
        </p:nvSpPr>
        <p:spPr/>
        <p:txBody>
          <a:bodyPr/>
          <a:lstStyle/>
          <a:p>
            <a:fld id="{DC3AEFEB-B207-4D33-A191-2D8E3187E430}" type="slidenum">
              <a:rPr lang="en-US" smtClean="0"/>
              <a:pPr/>
              <a:t>25</a:t>
            </a:fld>
            <a:endParaRPr lang="en-US"/>
          </a:p>
        </p:txBody>
      </p:sp>
    </p:spTree>
    <p:extLst>
      <p:ext uri="{BB962C8B-B14F-4D97-AF65-F5344CB8AC3E}">
        <p14:creationId xmlns:p14="http://schemas.microsoft.com/office/powerpoint/2010/main" val="128321591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3"/>
          <p:cNvSpPr txBox="1">
            <a:spLocks noChangeArrowheads="1"/>
          </p:cNvSpPr>
          <p:nvPr/>
        </p:nvSpPr>
        <p:spPr bwMode="auto">
          <a:xfrm>
            <a:off x="457200" y="1371600"/>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1.  If not given, </a:t>
            </a:r>
            <a:r>
              <a:rPr lang="en-US" sz="2400" dirty="0">
                <a:solidFill>
                  <a:srgbClr val="0000FA"/>
                </a:solidFill>
              </a:rPr>
              <a:t>establish</a:t>
            </a:r>
            <a:r>
              <a:rPr lang="en-US" sz="2400" dirty="0"/>
              <a:t> a suitable x - y coordinate system.</a:t>
            </a:r>
          </a:p>
        </p:txBody>
      </p:sp>
      <p:sp>
        <p:nvSpPr>
          <p:cNvPr id="38916" name="Text Box 4"/>
          <p:cNvSpPr txBox="1">
            <a:spLocks noChangeArrowheads="1"/>
          </p:cNvSpPr>
          <p:nvPr/>
        </p:nvSpPr>
        <p:spPr bwMode="auto">
          <a:xfrm>
            <a:off x="457200" y="2819400"/>
            <a:ext cx="8001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2.  Draw a </a:t>
            </a:r>
            <a:r>
              <a:rPr lang="en-US" sz="2400" dirty="0" smtClean="0"/>
              <a:t>free-body </a:t>
            </a:r>
            <a:r>
              <a:rPr lang="en-US" sz="2400" dirty="0"/>
              <a:t>diagram (</a:t>
            </a:r>
            <a:r>
              <a:rPr lang="en-US" sz="2400" dirty="0">
                <a:solidFill>
                  <a:srgbClr val="0000FA"/>
                </a:solidFill>
              </a:rPr>
              <a:t>FBD</a:t>
            </a:r>
            <a:r>
              <a:rPr lang="en-US" sz="2400" dirty="0"/>
              <a:t>) of the object under analysis.</a:t>
            </a:r>
            <a:endParaRPr lang="en-US" dirty="0"/>
          </a:p>
        </p:txBody>
      </p:sp>
      <p:sp>
        <p:nvSpPr>
          <p:cNvPr id="38917" name="Text Box 5"/>
          <p:cNvSpPr txBox="1">
            <a:spLocks noChangeArrowheads="1"/>
          </p:cNvSpPr>
          <p:nvPr/>
        </p:nvSpPr>
        <p:spPr bwMode="auto">
          <a:xfrm>
            <a:off x="457200" y="4495800"/>
            <a:ext cx="7010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3.  Apply the three equations of equilibrium (</a:t>
            </a:r>
            <a:r>
              <a:rPr lang="en-US" sz="2400" dirty="0">
                <a:solidFill>
                  <a:srgbClr val="0000FA"/>
                </a:solidFill>
              </a:rPr>
              <a:t>E-of-E</a:t>
            </a:r>
            <a:r>
              <a:rPr lang="en-US" sz="2400" dirty="0"/>
              <a:t>) to solve for the unknowns.</a:t>
            </a:r>
            <a:endParaRPr lang="en-US" dirty="0"/>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STEPS  FOR  SOLVING  2-D  EQUILIBRIUM PROBLEMS</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26</a:t>
            </a:fld>
            <a:endParaRPr lang="en-US"/>
          </a:p>
        </p:txBody>
      </p:sp>
    </p:spTree>
    <p:extLst>
      <p:ext uri="{BB962C8B-B14F-4D97-AF65-F5344CB8AC3E}">
        <p14:creationId xmlns:p14="http://schemas.microsoft.com/office/powerpoint/2010/main" val="381008624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0-#ppt_w/2"/>
                                          </p:val>
                                        </p:tav>
                                        <p:tav tm="100000">
                                          <p:val>
                                            <p:strVal val="#ppt_x"/>
                                          </p:val>
                                        </p:tav>
                                      </p:tavLst>
                                    </p:anim>
                                    <p:anim calcmode="lin" valueType="num">
                                      <p:cBhvr additive="base">
                                        <p:cTn id="8" dur="500" fill="hold"/>
                                        <p:tgtEl>
                                          <p:spTgt spid="389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6"/>
                                        </p:tgtEl>
                                        <p:attrNameLst>
                                          <p:attrName>style.visibility</p:attrName>
                                        </p:attrNameLst>
                                      </p:cBhvr>
                                      <p:to>
                                        <p:strVal val="visible"/>
                                      </p:to>
                                    </p:set>
                                    <p:anim calcmode="lin" valueType="num">
                                      <p:cBhvr additive="base">
                                        <p:cTn id="13" dur="500" fill="hold"/>
                                        <p:tgtEl>
                                          <p:spTgt spid="38916"/>
                                        </p:tgtEl>
                                        <p:attrNameLst>
                                          <p:attrName>ppt_x</p:attrName>
                                        </p:attrNameLst>
                                      </p:cBhvr>
                                      <p:tavLst>
                                        <p:tav tm="0">
                                          <p:val>
                                            <p:strVal val="0-#ppt_w/2"/>
                                          </p:val>
                                        </p:tav>
                                        <p:tav tm="100000">
                                          <p:val>
                                            <p:strVal val="#ppt_x"/>
                                          </p:val>
                                        </p:tav>
                                      </p:tavLst>
                                    </p:anim>
                                    <p:anim calcmode="lin" valueType="num">
                                      <p:cBhvr additive="base">
                                        <p:cTn id="14" dur="500" fill="hold"/>
                                        <p:tgtEl>
                                          <p:spTgt spid="3891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7"/>
                                        </p:tgtEl>
                                        <p:attrNameLst>
                                          <p:attrName>style.visibility</p:attrName>
                                        </p:attrNameLst>
                                      </p:cBhvr>
                                      <p:to>
                                        <p:strVal val="visible"/>
                                      </p:to>
                                    </p:set>
                                    <p:anim calcmode="lin" valueType="num">
                                      <p:cBhvr additive="base">
                                        <p:cTn id="19" dur="500" fill="hold"/>
                                        <p:tgtEl>
                                          <p:spTgt spid="38917"/>
                                        </p:tgtEl>
                                        <p:attrNameLst>
                                          <p:attrName>ppt_x</p:attrName>
                                        </p:attrNameLst>
                                      </p:cBhvr>
                                      <p:tavLst>
                                        <p:tav tm="0">
                                          <p:val>
                                            <p:strVal val="0-#ppt_w/2"/>
                                          </p:val>
                                        </p:tav>
                                        <p:tav tm="100000">
                                          <p:val>
                                            <p:strVal val="#ppt_x"/>
                                          </p:val>
                                        </p:tav>
                                      </p:tavLst>
                                    </p:anim>
                                    <p:anim calcmode="lin" valueType="num">
                                      <p:cBhvr additive="base">
                                        <p:cTn id="20"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utoUpdateAnimBg="0"/>
      <p:bldP spid="3891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3"/>
          <p:cNvSpPr txBox="1">
            <a:spLocks noChangeArrowheads="1"/>
          </p:cNvSpPr>
          <p:nvPr/>
        </p:nvSpPr>
        <p:spPr bwMode="auto">
          <a:xfrm>
            <a:off x="533400" y="1236428"/>
            <a:ext cx="807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400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1.  If there are more unknowns than the number of independent equations, then we have a statically </a:t>
            </a:r>
            <a:r>
              <a:rPr lang="en-US" sz="2400" dirty="0">
                <a:solidFill>
                  <a:srgbClr val="0000FA"/>
                </a:solidFill>
              </a:rPr>
              <a:t>indeterminate situation</a:t>
            </a:r>
            <a:r>
              <a:rPr lang="en-US" sz="2400" dirty="0"/>
              <a:t>.</a:t>
            </a:r>
            <a:r>
              <a:rPr lang="en-US" sz="2400" u="sng" dirty="0"/>
              <a:t>  </a:t>
            </a:r>
            <a:r>
              <a:rPr lang="en-US" sz="2400" dirty="0"/>
              <a:t>We cannot solve these problems using just statics.</a:t>
            </a:r>
            <a:endParaRPr lang="en-US" sz="2400" u="sng" dirty="0"/>
          </a:p>
        </p:txBody>
      </p:sp>
      <p:sp>
        <p:nvSpPr>
          <p:cNvPr id="39940" name="Text Box 4"/>
          <p:cNvSpPr txBox="1">
            <a:spLocks noChangeArrowheads="1"/>
          </p:cNvSpPr>
          <p:nvPr/>
        </p:nvSpPr>
        <p:spPr bwMode="auto">
          <a:xfrm>
            <a:off x="541352" y="2716033"/>
            <a:ext cx="81534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400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1200"/>
              </a:spcBef>
            </a:pPr>
            <a:r>
              <a:rPr lang="en-US" sz="2400" dirty="0"/>
              <a:t>2.  The </a:t>
            </a:r>
            <a:r>
              <a:rPr lang="en-US" sz="2400" dirty="0">
                <a:solidFill>
                  <a:srgbClr val="0000FA"/>
                </a:solidFill>
              </a:rPr>
              <a:t>order in which we apply equations </a:t>
            </a:r>
            <a:r>
              <a:rPr lang="en-US" sz="2400" dirty="0"/>
              <a:t>may affect the simplicity of the solution.  For example, if we have two unknown vertical forces and one unknown horizontal force,</a:t>
            </a:r>
            <a:br>
              <a:rPr lang="en-US" sz="2400" dirty="0"/>
            </a:br>
            <a:r>
              <a:rPr lang="en-US" sz="2400" dirty="0"/>
              <a:t>then solving </a:t>
            </a:r>
            <a:r>
              <a:rPr lang="en-US" sz="2400" dirty="0">
                <a:sym typeface="Symbol" pitchFamily="18" charset="2"/>
              </a:rPr>
              <a:t> F</a:t>
            </a:r>
            <a:r>
              <a:rPr lang="en-US" sz="2400" baseline="-25000" dirty="0">
                <a:sym typeface="Symbol" pitchFamily="18" charset="2"/>
              </a:rPr>
              <a:t>X</a:t>
            </a:r>
            <a:r>
              <a:rPr lang="en-US" sz="2400" dirty="0">
                <a:sym typeface="Symbol" pitchFamily="18" charset="2"/>
              </a:rPr>
              <a:t>  = 0 first allows us to find the horizontal unknown quickly.</a:t>
            </a:r>
          </a:p>
        </p:txBody>
      </p:sp>
      <p:sp>
        <p:nvSpPr>
          <p:cNvPr id="39941" name="Text Box 5"/>
          <p:cNvSpPr txBox="1">
            <a:spLocks noChangeArrowheads="1"/>
          </p:cNvSpPr>
          <p:nvPr/>
        </p:nvSpPr>
        <p:spPr bwMode="auto">
          <a:xfrm>
            <a:off x="609600" y="4876800"/>
            <a:ext cx="8305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3.  If the </a:t>
            </a:r>
            <a:r>
              <a:rPr lang="en-US" sz="2400" dirty="0">
                <a:solidFill>
                  <a:srgbClr val="0000FA"/>
                </a:solidFill>
              </a:rPr>
              <a:t>answer </a:t>
            </a:r>
            <a:r>
              <a:rPr lang="en-US" sz="2400" dirty="0"/>
              <a:t>for an unknown comes out </a:t>
            </a:r>
            <a:r>
              <a:rPr lang="en-US" sz="2400" dirty="0">
                <a:solidFill>
                  <a:srgbClr val="0000FA"/>
                </a:solidFill>
              </a:rPr>
              <a:t>as negative number</a:t>
            </a:r>
            <a:r>
              <a:rPr lang="en-US" sz="2400" dirty="0"/>
              <a:t>, then the sense (direction) of the unknown force is opposite to that assumed when starting the problem.</a:t>
            </a:r>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IMPORTANT   NOTES</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27</a:t>
            </a:fld>
            <a:endParaRPr lang="en-US"/>
          </a:p>
        </p:txBody>
      </p:sp>
    </p:spTree>
    <p:extLst>
      <p:ext uri="{BB962C8B-B14F-4D97-AF65-F5344CB8AC3E}">
        <p14:creationId xmlns:p14="http://schemas.microsoft.com/office/powerpoint/2010/main" val="214111766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500" fill="hold"/>
                                        <p:tgtEl>
                                          <p:spTgt spid="39939"/>
                                        </p:tgtEl>
                                        <p:attrNameLst>
                                          <p:attrName>ppt_x</p:attrName>
                                        </p:attrNameLst>
                                      </p:cBhvr>
                                      <p:tavLst>
                                        <p:tav tm="0">
                                          <p:val>
                                            <p:strVal val="0-#ppt_w/2"/>
                                          </p:val>
                                        </p:tav>
                                        <p:tav tm="100000">
                                          <p:val>
                                            <p:strVal val="#ppt_x"/>
                                          </p:val>
                                        </p:tav>
                                      </p:tavLst>
                                    </p:anim>
                                    <p:anim calcmode="lin" valueType="num">
                                      <p:cBhvr additive="base">
                                        <p:cTn id="8" dur="500" fill="hold"/>
                                        <p:tgtEl>
                                          <p:spTgt spid="399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0-#ppt_w/2"/>
                                          </p:val>
                                        </p:tav>
                                        <p:tav tm="100000">
                                          <p:val>
                                            <p:strVal val="#ppt_x"/>
                                          </p:val>
                                        </p:tav>
                                      </p:tavLst>
                                    </p:anim>
                                    <p:anim calcmode="lin" valueType="num">
                                      <p:cBhvr additive="base">
                                        <p:cTn id="14"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941"/>
                                        </p:tgtEl>
                                        <p:attrNameLst>
                                          <p:attrName>style.visibility</p:attrName>
                                        </p:attrNameLst>
                                      </p:cBhvr>
                                      <p:to>
                                        <p:strVal val="visible"/>
                                      </p:to>
                                    </p:set>
                                    <p:anim calcmode="lin" valueType="num">
                                      <p:cBhvr additive="base">
                                        <p:cTn id="19" dur="500" fill="hold"/>
                                        <p:tgtEl>
                                          <p:spTgt spid="39941"/>
                                        </p:tgtEl>
                                        <p:attrNameLst>
                                          <p:attrName>ppt_x</p:attrName>
                                        </p:attrNameLst>
                                      </p:cBhvr>
                                      <p:tavLst>
                                        <p:tav tm="0">
                                          <p:val>
                                            <p:strVal val="0-#ppt_w/2"/>
                                          </p:val>
                                        </p:tav>
                                        <p:tav tm="100000">
                                          <p:val>
                                            <p:strVal val="#ppt_x"/>
                                          </p:val>
                                        </p:tav>
                                      </p:tavLst>
                                    </p:anim>
                                    <p:anim calcmode="lin" valueType="num">
                                      <p:cBhvr additive="base">
                                        <p:cTn id="20" dur="500" fill="hold"/>
                                        <p:tgtEl>
                                          <p:spTgt spid="399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P spid="39940" grpId="0" autoUpdateAnimBg="0"/>
      <p:bldP spid="399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Box 4"/>
          <p:cNvSpPr txBox="1">
            <a:spLocks noChangeArrowheads="1"/>
          </p:cNvSpPr>
          <p:nvPr/>
        </p:nvSpPr>
        <p:spPr bwMode="auto">
          <a:xfrm>
            <a:off x="546100" y="3793294"/>
            <a:ext cx="81534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1.   Put the x and </a:t>
            </a:r>
            <a:r>
              <a:rPr lang="en-US" sz="2400" dirty="0" smtClean="0"/>
              <a:t>y-axes </a:t>
            </a:r>
            <a:r>
              <a:rPr lang="en-US" sz="2400" dirty="0"/>
              <a:t>in the horizontal and vertical directions, respectively.</a:t>
            </a:r>
          </a:p>
          <a:p>
            <a:pPr eaLnBrk="1" hangingPunct="1">
              <a:spcBef>
                <a:spcPct val="50000"/>
              </a:spcBef>
            </a:pPr>
            <a:r>
              <a:rPr lang="en-US" sz="2400" dirty="0"/>
              <a:t>2.   Determine if there are any two-force members.</a:t>
            </a:r>
          </a:p>
          <a:p>
            <a:pPr eaLnBrk="1" hangingPunct="1">
              <a:spcBef>
                <a:spcPct val="50000"/>
              </a:spcBef>
            </a:pPr>
            <a:r>
              <a:rPr lang="en-US" sz="2400" dirty="0"/>
              <a:t>3.   Draw a complete FBD of the boom.</a:t>
            </a:r>
          </a:p>
          <a:p>
            <a:pPr eaLnBrk="1" hangingPunct="1">
              <a:spcBef>
                <a:spcPct val="50000"/>
              </a:spcBef>
            </a:pPr>
            <a:r>
              <a:rPr lang="en-US" sz="2400" dirty="0"/>
              <a:t>4.   Apply the E-of-E to solve for the unknowns.</a:t>
            </a:r>
          </a:p>
        </p:txBody>
      </p:sp>
      <p:grpSp>
        <p:nvGrpSpPr>
          <p:cNvPr id="2" name="Group 10"/>
          <p:cNvGrpSpPr>
            <a:grpSpLocks/>
          </p:cNvGrpSpPr>
          <p:nvPr/>
        </p:nvGrpSpPr>
        <p:grpSpPr bwMode="auto">
          <a:xfrm>
            <a:off x="645574" y="1063336"/>
            <a:ext cx="7933883" cy="2678113"/>
            <a:chOff x="602" y="528"/>
            <a:chExt cx="4774" cy="1687"/>
          </a:xfrm>
        </p:grpSpPr>
        <p:sp>
          <p:nvSpPr>
            <p:cNvPr id="12295" name="Text Box 3"/>
            <p:cNvSpPr txBox="1">
              <a:spLocks noChangeArrowheads="1"/>
            </p:cNvSpPr>
            <p:nvPr/>
          </p:nvSpPr>
          <p:spPr bwMode="auto">
            <a:xfrm>
              <a:off x="2964" y="528"/>
              <a:ext cx="2412" cy="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66788" indent="-966788"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dirty="0">
                  <a:solidFill>
                    <a:srgbClr val="990033"/>
                  </a:solidFill>
                </a:rPr>
                <a:t>:</a:t>
              </a:r>
              <a:r>
                <a:rPr lang="en-US" sz="2400" dirty="0"/>
                <a:t>	The 4kN load at B of the beam is supported by pins at A and </a:t>
              </a:r>
              <a:r>
                <a:rPr lang="en-US" sz="2400" dirty="0" smtClean="0"/>
                <a:t>C.</a:t>
              </a:r>
              <a:endParaRPr lang="en-US" sz="2400" dirty="0"/>
            </a:p>
            <a:p>
              <a:pPr eaLnBrk="1" hangingPunct="1">
                <a:spcBef>
                  <a:spcPct val="50000"/>
                </a:spcBef>
              </a:pPr>
              <a:r>
                <a:rPr lang="en-US" sz="2400" b="1" dirty="0">
                  <a:solidFill>
                    <a:srgbClr val="990033"/>
                  </a:solidFill>
                </a:rPr>
                <a:t>Find:</a:t>
              </a:r>
              <a:r>
                <a:rPr lang="en-US" sz="2400" dirty="0"/>
                <a:t>	The support reactions at A and C.</a:t>
              </a:r>
            </a:p>
            <a:p>
              <a:pPr eaLnBrk="1" hangingPunct="1">
                <a:spcBef>
                  <a:spcPct val="50000"/>
                </a:spcBef>
              </a:pPr>
              <a:r>
                <a:rPr lang="en-US" sz="2400" b="1" dirty="0">
                  <a:solidFill>
                    <a:srgbClr val="990033"/>
                  </a:solidFill>
                </a:rPr>
                <a:t>Plan:</a:t>
              </a:r>
            </a:p>
          </p:txBody>
        </p:sp>
        <p:pic>
          <p:nvPicPr>
            <p:cNvPr id="12296" name="Picture 9" descr="CH 5 Beam Exam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 y="598"/>
              <a:ext cx="2157" cy="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28</a:t>
            </a:fld>
            <a:endParaRPr lang="en-US"/>
          </a:p>
        </p:txBody>
      </p:sp>
    </p:spTree>
    <p:extLst>
      <p:ext uri="{BB962C8B-B14F-4D97-AF65-F5344CB8AC3E}">
        <p14:creationId xmlns:p14="http://schemas.microsoft.com/office/powerpoint/2010/main" val="354857447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additive="base">
                                        <p:cTn id="13" dur="500" fill="hold"/>
                                        <p:tgtEl>
                                          <p:spTgt spid="40964"/>
                                        </p:tgtEl>
                                        <p:attrNameLst>
                                          <p:attrName>ppt_x</p:attrName>
                                        </p:attrNameLst>
                                      </p:cBhvr>
                                      <p:tavLst>
                                        <p:tav tm="0">
                                          <p:val>
                                            <p:strVal val="0-#ppt_w/2"/>
                                          </p:val>
                                        </p:tav>
                                        <p:tav tm="100000">
                                          <p:val>
                                            <p:strVal val="#ppt_x"/>
                                          </p:val>
                                        </p:tav>
                                      </p:tavLst>
                                    </p:anim>
                                    <p:anim calcmode="lin" valueType="num">
                                      <p:cBhvr additive="base">
                                        <p:cTn id="14" dur="500" fill="hold"/>
                                        <p:tgtEl>
                                          <p:spTgt spid="409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Box 4"/>
          <p:cNvSpPr txBox="1">
            <a:spLocks noChangeArrowheads="1"/>
          </p:cNvSpPr>
          <p:nvPr/>
        </p:nvSpPr>
        <p:spPr bwMode="auto">
          <a:xfrm>
            <a:off x="527050" y="5703889"/>
            <a:ext cx="83820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Note that the </a:t>
            </a:r>
            <a:r>
              <a:rPr lang="en-US" u="sng" dirty="0">
                <a:solidFill>
                  <a:srgbClr val="0000FA"/>
                </a:solidFill>
              </a:rPr>
              <a:t>negative</a:t>
            </a:r>
            <a:r>
              <a:rPr lang="en-US" dirty="0"/>
              <a:t> signs means that the reactions have the </a:t>
            </a:r>
            <a:r>
              <a:rPr lang="en-US" u="sng" dirty="0">
                <a:solidFill>
                  <a:srgbClr val="0000FA"/>
                </a:solidFill>
              </a:rPr>
              <a:t>opposite</a:t>
            </a:r>
            <a:r>
              <a:rPr lang="en-US" dirty="0">
                <a:solidFill>
                  <a:srgbClr val="0000FA"/>
                </a:solidFill>
              </a:rPr>
              <a:t> </a:t>
            </a:r>
            <a:r>
              <a:rPr lang="en-US" dirty="0" smtClean="0"/>
              <a:t>directions to </a:t>
            </a:r>
            <a:r>
              <a:rPr lang="en-US" dirty="0"/>
              <a:t>that </a:t>
            </a:r>
            <a:r>
              <a:rPr lang="en-US" dirty="0" smtClean="0"/>
              <a:t>assumed (as originally shown </a:t>
            </a:r>
            <a:r>
              <a:rPr lang="en-US" dirty="0"/>
              <a:t>on </a:t>
            </a:r>
            <a:r>
              <a:rPr lang="en-US" dirty="0" smtClean="0"/>
              <a:t>FBD).</a:t>
            </a:r>
            <a:endParaRPr lang="en-US" dirty="0">
              <a:cs typeface="Times New Roman" pitchFamily="18" charset="0"/>
            </a:endParaRPr>
          </a:p>
        </p:txBody>
      </p:sp>
      <p:sp>
        <p:nvSpPr>
          <p:cNvPr id="41988" name="Text Box 4"/>
          <p:cNvSpPr txBox="1">
            <a:spLocks noChangeArrowheads="1"/>
          </p:cNvSpPr>
          <p:nvPr/>
        </p:nvSpPr>
        <p:spPr bwMode="auto">
          <a:xfrm>
            <a:off x="447675" y="2941638"/>
            <a:ext cx="86963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b="1" u="sng" dirty="0"/>
              <a:t>Note:</a:t>
            </a:r>
            <a:r>
              <a:rPr lang="en-US" dirty="0"/>
              <a:t> Upon recognizing CD as a two-force member, the number of unknowns at C </a:t>
            </a:r>
            <a:r>
              <a:rPr lang="en-US" dirty="0" smtClean="0"/>
              <a:t>is reduced </a:t>
            </a:r>
            <a:r>
              <a:rPr lang="en-US" dirty="0"/>
              <a:t>from two to one.  Now, using E-o-f E, we get,</a:t>
            </a:r>
            <a:endParaRPr lang="en-US" dirty="0">
              <a:cs typeface="Times New Roman" pitchFamily="18" charset="0"/>
            </a:endParaRPr>
          </a:p>
        </p:txBody>
      </p:sp>
      <p:sp>
        <p:nvSpPr>
          <p:cNvPr id="42005" name="Text Box 21"/>
          <p:cNvSpPr txBox="1">
            <a:spLocks noChangeArrowheads="1"/>
          </p:cNvSpPr>
          <p:nvPr/>
        </p:nvSpPr>
        <p:spPr bwMode="auto">
          <a:xfrm>
            <a:off x="477838" y="4662489"/>
            <a:ext cx="82296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sym typeface="Symbol" pitchFamily="18" charset="2"/>
              </a:rPr>
              <a:t></a:t>
            </a:r>
            <a:r>
              <a:rPr lang="en-US" dirty="0"/>
              <a:t> </a:t>
            </a:r>
            <a:r>
              <a:rPr lang="en-US" dirty="0" smtClean="0"/>
              <a:t>+ </a:t>
            </a:r>
            <a:r>
              <a:rPr lang="en-US" dirty="0" smtClean="0">
                <a:sym typeface="Symbol" pitchFamily="18" charset="2"/>
              </a:rPr>
              <a:t></a:t>
            </a:r>
            <a:r>
              <a:rPr lang="en-US" dirty="0">
                <a:sym typeface="Symbol" pitchFamily="18" charset="2"/>
              </a:rPr>
              <a:t>F</a:t>
            </a:r>
            <a:r>
              <a:rPr lang="en-US" baseline="-25000" dirty="0">
                <a:sym typeface="Symbol" pitchFamily="18" charset="2"/>
              </a:rPr>
              <a:t>X</a:t>
            </a:r>
            <a:r>
              <a:rPr lang="en-US" dirty="0">
                <a:sym typeface="Symbol" pitchFamily="18" charset="2"/>
              </a:rPr>
              <a:t>  =  A</a:t>
            </a:r>
            <a:r>
              <a:rPr lang="en-US" baseline="-25000" dirty="0">
                <a:sym typeface="Symbol" pitchFamily="18" charset="2"/>
              </a:rPr>
              <a:t>X</a:t>
            </a:r>
            <a:r>
              <a:rPr lang="en-US" dirty="0">
                <a:sym typeface="Symbol" pitchFamily="18" charset="2"/>
              </a:rPr>
              <a:t>   + 11.31 cos 45   =   0;      </a:t>
            </a:r>
            <a:r>
              <a:rPr lang="en-US" u="sng" dirty="0">
                <a:solidFill>
                  <a:srgbClr val="0000FA"/>
                </a:solidFill>
                <a:sym typeface="Symbol" pitchFamily="18" charset="2"/>
              </a:rPr>
              <a:t>A</a:t>
            </a:r>
            <a:r>
              <a:rPr lang="en-US" u="sng" baseline="-25000" dirty="0">
                <a:solidFill>
                  <a:srgbClr val="0000FA"/>
                </a:solidFill>
                <a:sym typeface="Symbol" pitchFamily="18" charset="2"/>
              </a:rPr>
              <a:t>X</a:t>
            </a:r>
            <a:r>
              <a:rPr lang="en-US" u="sng" dirty="0">
                <a:solidFill>
                  <a:srgbClr val="0000FA"/>
                </a:solidFill>
                <a:sym typeface="Symbol" pitchFamily="18" charset="2"/>
              </a:rPr>
              <a:t> </a:t>
            </a:r>
            <a:r>
              <a:rPr lang="en-US" u="sng" dirty="0" smtClean="0">
                <a:solidFill>
                  <a:srgbClr val="0000FA"/>
                </a:solidFill>
                <a:sym typeface="Symbol" pitchFamily="18" charset="2"/>
              </a:rPr>
              <a:t>=  </a:t>
            </a:r>
            <a:r>
              <a:rPr lang="en-US" u="sng" dirty="0" smtClean="0">
                <a:solidFill>
                  <a:srgbClr val="0000FA"/>
                </a:solidFill>
                <a:cs typeface="Times New Roman" pitchFamily="18" charset="0"/>
              </a:rPr>
              <a:t>– </a:t>
            </a:r>
            <a:r>
              <a:rPr lang="en-US" u="sng" dirty="0">
                <a:solidFill>
                  <a:srgbClr val="0000FA"/>
                </a:solidFill>
                <a:cs typeface="Times New Roman" pitchFamily="18" charset="0"/>
              </a:rPr>
              <a:t>8.00  </a:t>
            </a:r>
            <a:r>
              <a:rPr lang="en-US" u="sng" dirty="0" err="1">
                <a:solidFill>
                  <a:srgbClr val="0000FA"/>
                </a:solidFill>
                <a:cs typeface="Times New Roman" pitchFamily="18" charset="0"/>
              </a:rPr>
              <a:t>kN</a:t>
            </a:r>
            <a:endParaRPr lang="en-US" u="sng" dirty="0">
              <a:solidFill>
                <a:srgbClr val="0000FA"/>
              </a:solidFill>
              <a:cs typeface="Times New Roman" pitchFamily="18" charset="0"/>
            </a:endParaRPr>
          </a:p>
          <a:p>
            <a:pPr eaLnBrk="1" hangingPunct="1">
              <a:spcBef>
                <a:spcPct val="50000"/>
              </a:spcBef>
            </a:pPr>
            <a:r>
              <a:rPr lang="en-US" dirty="0">
                <a:cs typeface="Times New Roman" pitchFamily="18" charset="0"/>
                <a:sym typeface="Symbol" pitchFamily="18" charset="2"/>
              </a:rPr>
              <a:t></a:t>
            </a:r>
            <a:r>
              <a:rPr lang="en-US" dirty="0">
                <a:cs typeface="Times New Roman" pitchFamily="18" charset="0"/>
              </a:rPr>
              <a:t>  +  </a:t>
            </a:r>
            <a:r>
              <a:rPr lang="en-US" dirty="0">
                <a:sym typeface="Symbol" pitchFamily="18" charset="2"/>
              </a:rPr>
              <a:t>F</a:t>
            </a:r>
            <a:r>
              <a:rPr lang="en-US" baseline="-25000" dirty="0">
                <a:sym typeface="Symbol" pitchFamily="18" charset="2"/>
              </a:rPr>
              <a:t>Y</a:t>
            </a:r>
            <a:r>
              <a:rPr lang="en-US" dirty="0">
                <a:sym typeface="Symbol" pitchFamily="18" charset="2"/>
              </a:rPr>
              <a:t>  =  A</a:t>
            </a:r>
            <a:r>
              <a:rPr lang="en-US" baseline="-25000" dirty="0">
                <a:sym typeface="Symbol" pitchFamily="18" charset="2"/>
              </a:rPr>
              <a:t>Y</a:t>
            </a:r>
            <a:r>
              <a:rPr lang="en-US" dirty="0">
                <a:sym typeface="Symbol" pitchFamily="18" charset="2"/>
              </a:rPr>
              <a:t>  + 11.31 sin 45 </a:t>
            </a:r>
            <a:r>
              <a:rPr lang="en-US" dirty="0">
                <a:cs typeface="Times New Roman" pitchFamily="18" charset="0"/>
              </a:rPr>
              <a:t>– 4 = 0;      </a:t>
            </a:r>
            <a:r>
              <a:rPr lang="en-US" u="sng" dirty="0">
                <a:solidFill>
                  <a:srgbClr val="0000FA"/>
                </a:solidFill>
                <a:sym typeface="Symbol" pitchFamily="18" charset="2"/>
              </a:rPr>
              <a:t>A</a:t>
            </a:r>
            <a:r>
              <a:rPr lang="en-US" u="sng" baseline="-25000" dirty="0">
                <a:solidFill>
                  <a:srgbClr val="0000FA"/>
                </a:solidFill>
                <a:sym typeface="Symbol" pitchFamily="18" charset="2"/>
              </a:rPr>
              <a:t>Y</a:t>
            </a:r>
            <a:r>
              <a:rPr lang="en-US" u="sng" dirty="0">
                <a:solidFill>
                  <a:srgbClr val="0000FA"/>
                </a:solidFill>
                <a:sym typeface="Symbol" pitchFamily="18" charset="2"/>
              </a:rPr>
              <a:t> = </a:t>
            </a:r>
            <a:r>
              <a:rPr lang="en-US" u="sng" dirty="0">
                <a:solidFill>
                  <a:srgbClr val="0000FA"/>
                </a:solidFill>
              </a:rPr>
              <a:t> </a:t>
            </a:r>
            <a:r>
              <a:rPr lang="en-US" u="sng" dirty="0">
                <a:solidFill>
                  <a:srgbClr val="0000FA"/>
                </a:solidFill>
                <a:cs typeface="Times New Roman" pitchFamily="18" charset="0"/>
              </a:rPr>
              <a:t>– 4.00  </a:t>
            </a:r>
            <a:r>
              <a:rPr lang="en-US" u="sng" dirty="0" err="1">
                <a:solidFill>
                  <a:srgbClr val="0000FA"/>
                </a:solidFill>
                <a:cs typeface="Times New Roman" pitchFamily="18" charset="0"/>
              </a:rPr>
              <a:t>kN</a:t>
            </a:r>
            <a:endParaRPr lang="en-US" u="sng" dirty="0">
              <a:solidFill>
                <a:srgbClr val="0000FA"/>
              </a:solidFill>
              <a:cs typeface="Times New Roman" pitchFamily="18" charset="0"/>
            </a:endParaRPr>
          </a:p>
        </p:txBody>
      </p:sp>
      <p:grpSp>
        <p:nvGrpSpPr>
          <p:cNvPr id="2" name="Group 60"/>
          <p:cNvGrpSpPr>
            <a:grpSpLocks/>
          </p:cNvGrpSpPr>
          <p:nvPr/>
        </p:nvGrpSpPr>
        <p:grpSpPr bwMode="auto">
          <a:xfrm>
            <a:off x="436563" y="3728529"/>
            <a:ext cx="8305800" cy="846638"/>
            <a:chOff x="436652" y="3728663"/>
            <a:chExt cx="8305800" cy="846386"/>
          </a:xfrm>
        </p:grpSpPr>
        <p:sp>
          <p:nvSpPr>
            <p:cNvPr id="13346" name="Text Box 14"/>
            <p:cNvSpPr txBox="1">
              <a:spLocks noChangeArrowheads="1"/>
            </p:cNvSpPr>
            <p:nvPr/>
          </p:nvSpPr>
          <p:spPr bwMode="auto">
            <a:xfrm>
              <a:off x="436652" y="3728663"/>
              <a:ext cx="830580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   +  </a:t>
              </a:r>
              <a:r>
                <a:rPr lang="en-US" dirty="0">
                  <a:sym typeface="Symbol" pitchFamily="18" charset="2"/>
                </a:rPr>
                <a:t></a:t>
              </a:r>
              <a:r>
                <a:rPr lang="en-US" dirty="0"/>
                <a:t>M</a:t>
              </a:r>
              <a:r>
                <a:rPr lang="en-US" baseline="-25000" dirty="0"/>
                <a:t>A</a:t>
              </a:r>
              <a:r>
                <a:rPr lang="en-US" dirty="0"/>
                <a:t>  =  </a:t>
              </a:r>
              <a:r>
                <a:rPr lang="en-US" dirty="0" smtClean="0"/>
                <a:t>F</a:t>
              </a:r>
              <a:r>
                <a:rPr lang="en-US" baseline="-25000" dirty="0" smtClean="0"/>
                <a:t>CD</a:t>
              </a:r>
              <a:r>
                <a:rPr lang="en-US" dirty="0" smtClean="0"/>
                <a:t> </a:t>
              </a:r>
              <a:r>
                <a:rPr lang="en-US" dirty="0"/>
                <a:t>sin 45</a:t>
              </a:r>
              <a:r>
                <a:rPr lang="en-US" dirty="0">
                  <a:sym typeface="Symbol" pitchFamily="18" charset="2"/>
                </a:rPr>
                <a:t></a:t>
              </a:r>
              <a:r>
                <a:rPr lang="en-US" dirty="0"/>
                <a:t> </a:t>
              </a:r>
              <a:r>
                <a:rPr lang="en-US" dirty="0" smtClean="0">
                  <a:sym typeface="Symbol"/>
                </a:rPr>
                <a:t></a:t>
              </a:r>
              <a:r>
                <a:rPr lang="en-US" dirty="0" smtClean="0"/>
                <a:t> </a:t>
              </a:r>
              <a:r>
                <a:rPr lang="en-US" dirty="0"/>
                <a:t>1.5 </a:t>
              </a:r>
              <a:r>
                <a:rPr lang="en-US" dirty="0">
                  <a:cs typeface="Times New Roman" pitchFamily="18" charset="0"/>
                </a:rPr>
                <a:t>– 4 </a:t>
              </a:r>
              <a:r>
                <a:rPr lang="en-US" dirty="0">
                  <a:sym typeface="Symbol"/>
                </a:rPr>
                <a:t></a:t>
              </a:r>
              <a:r>
                <a:rPr lang="en-US" dirty="0" smtClean="0"/>
                <a:t> </a:t>
              </a:r>
              <a:r>
                <a:rPr lang="en-US" dirty="0"/>
                <a:t>3 </a:t>
              </a:r>
              <a:r>
                <a:rPr lang="en-US" dirty="0">
                  <a:cs typeface="Times New Roman" pitchFamily="18" charset="0"/>
                </a:rPr>
                <a:t>=  0</a:t>
              </a:r>
              <a:endParaRPr lang="en-US" dirty="0"/>
            </a:p>
            <a:p>
              <a:pPr eaLnBrk="1" hangingPunct="1">
                <a:spcBef>
                  <a:spcPts val="600"/>
                </a:spcBef>
              </a:pPr>
              <a:r>
                <a:rPr lang="en-US" dirty="0"/>
                <a:t>            </a:t>
              </a:r>
              <a:r>
                <a:rPr lang="en-US" dirty="0" smtClean="0"/>
                <a:t>F</a:t>
              </a:r>
              <a:r>
                <a:rPr lang="en-US" baseline="-25000" dirty="0"/>
                <a:t>C</a:t>
              </a:r>
              <a:r>
                <a:rPr lang="en-US" baseline="-25000" dirty="0" smtClean="0"/>
                <a:t>D</a:t>
              </a:r>
              <a:r>
                <a:rPr lang="en-US" dirty="0" smtClean="0"/>
                <a:t>  </a:t>
              </a:r>
              <a:r>
                <a:rPr lang="en-US" dirty="0"/>
                <a:t>=  11.31 </a:t>
              </a:r>
              <a:r>
                <a:rPr lang="en-US" dirty="0" err="1"/>
                <a:t>kN</a:t>
              </a:r>
              <a:r>
                <a:rPr lang="en-US" dirty="0"/>
                <a:t>  or   </a:t>
              </a:r>
              <a:r>
                <a:rPr lang="en-US" u="sng" dirty="0">
                  <a:solidFill>
                    <a:srgbClr val="0000FA"/>
                  </a:solidFill>
                </a:rPr>
                <a:t>11.3 </a:t>
              </a:r>
              <a:r>
                <a:rPr lang="en-US" u="sng" dirty="0" err="1">
                  <a:solidFill>
                    <a:srgbClr val="0000FA"/>
                  </a:solidFill>
                </a:rPr>
                <a:t>kN</a:t>
              </a:r>
              <a:endParaRPr lang="en-US" u="sng" dirty="0">
                <a:solidFill>
                  <a:srgbClr val="0000FA"/>
                </a:solidFill>
              </a:endParaRPr>
            </a:p>
          </p:txBody>
        </p:sp>
        <p:sp>
          <p:nvSpPr>
            <p:cNvPr id="13347" name="Freeform 63"/>
            <p:cNvSpPr>
              <a:spLocks/>
            </p:cNvSpPr>
            <p:nvPr/>
          </p:nvSpPr>
          <p:spPr bwMode="auto">
            <a:xfrm>
              <a:off x="627418" y="3779631"/>
              <a:ext cx="88900" cy="304800"/>
            </a:xfrm>
            <a:custGeom>
              <a:avLst/>
              <a:gdLst>
                <a:gd name="T0" fmla="*/ 2147483647 w 56"/>
                <a:gd name="T1" fmla="*/ 0 h 192"/>
                <a:gd name="T2" fmla="*/ 2147483647 w 56"/>
                <a:gd name="T3" fmla="*/ 2147483647 h 192"/>
                <a:gd name="T4" fmla="*/ 2147483647 w 56"/>
                <a:gd name="T5" fmla="*/ 2147483647 h 192"/>
                <a:gd name="T6" fmla="*/ 2147483647 w 56"/>
                <a:gd name="T7" fmla="*/ 2147483647 h 192"/>
                <a:gd name="T8" fmla="*/ 0 60000 65536"/>
                <a:gd name="T9" fmla="*/ 0 60000 65536"/>
                <a:gd name="T10" fmla="*/ 0 60000 65536"/>
                <a:gd name="T11" fmla="*/ 0 60000 65536"/>
                <a:gd name="T12" fmla="*/ 0 w 56"/>
                <a:gd name="T13" fmla="*/ 0 h 192"/>
                <a:gd name="T14" fmla="*/ 56 w 56"/>
                <a:gd name="T15" fmla="*/ 192 h 192"/>
              </a:gdLst>
              <a:ahLst/>
              <a:cxnLst>
                <a:cxn ang="T8">
                  <a:pos x="T0" y="T1"/>
                </a:cxn>
                <a:cxn ang="T9">
                  <a:pos x="T2" y="T3"/>
                </a:cxn>
                <a:cxn ang="T10">
                  <a:pos x="T4" y="T5"/>
                </a:cxn>
                <a:cxn ang="T11">
                  <a:pos x="T6" y="T7"/>
                </a:cxn>
              </a:cxnLst>
              <a:rect l="T12" t="T13" r="T14" b="T15"/>
              <a:pathLst>
                <a:path w="56" h="192">
                  <a:moveTo>
                    <a:pt x="56" y="0"/>
                  </a:moveTo>
                  <a:cubicBezTo>
                    <a:pt x="36" y="12"/>
                    <a:pt x="16" y="24"/>
                    <a:pt x="8" y="48"/>
                  </a:cubicBezTo>
                  <a:cubicBezTo>
                    <a:pt x="0" y="72"/>
                    <a:pt x="0" y="120"/>
                    <a:pt x="8" y="144"/>
                  </a:cubicBezTo>
                  <a:cubicBezTo>
                    <a:pt x="16" y="168"/>
                    <a:pt x="48" y="184"/>
                    <a:pt x="56" y="192"/>
                  </a:cubicBezTo>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lstStyle/>
            <a:p>
              <a:endParaRPr lang="en-US"/>
            </a:p>
          </p:txBody>
        </p:sp>
      </p:grpSp>
      <p:grpSp>
        <p:nvGrpSpPr>
          <p:cNvPr id="13322" name="Group 58"/>
          <p:cNvGrpSpPr>
            <a:grpSpLocks/>
          </p:cNvGrpSpPr>
          <p:nvPr/>
        </p:nvGrpSpPr>
        <p:grpSpPr bwMode="auto">
          <a:xfrm>
            <a:off x="4257675" y="1055341"/>
            <a:ext cx="4149725" cy="1851025"/>
            <a:chOff x="4729536" y="970052"/>
            <a:chExt cx="4151243" cy="1850205"/>
          </a:xfrm>
        </p:grpSpPr>
        <p:sp>
          <p:nvSpPr>
            <p:cNvPr id="13325" name="Text Box 132"/>
            <p:cNvSpPr txBox="1">
              <a:spLocks noChangeArrowheads="1"/>
            </p:cNvSpPr>
            <p:nvPr/>
          </p:nvSpPr>
          <p:spPr bwMode="auto">
            <a:xfrm>
              <a:off x="5605409" y="970052"/>
              <a:ext cx="22140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u="sng"/>
                <a:t>FBD of the beam:</a:t>
              </a:r>
              <a:endParaRPr lang="en-US"/>
            </a:p>
          </p:txBody>
        </p:sp>
        <p:grpSp>
          <p:nvGrpSpPr>
            <p:cNvPr id="13326" name="Group 56"/>
            <p:cNvGrpSpPr>
              <a:grpSpLocks/>
            </p:cNvGrpSpPr>
            <p:nvPr/>
          </p:nvGrpSpPr>
          <p:grpSpPr bwMode="auto">
            <a:xfrm>
              <a:off x="4729536" y="1399854"/>
              <a:ext cx="4151243" cy="1420403"/>
              <a:chOff x="712341" y="1143000"/>
              <a:chExt cx="4151243" cy="1420403"/>
            </a:xfrm>
          </p:grpSpPr>
          <p:sp>
            <p:nvSpPr>
              <p:cNvPr id="13327" name="Text Box 101"/>
              <p:cNvSpPr txBox="1">
                <a:spLocks noChangeArrowheads="1"/>
              </p:cNvSpPr>
              <p:nvPr/>
            </p:nvSpPr>
            <p:spPr bwMode="auto">
              <a:xfrm>
                <a:off x="712341" y="1522680"/>
                <a:ext cx="5000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r>
                  <a:rPr lang="en-US" sz="1800" b="1" baseline="-25000"/>
                  <a:t>X</a:t>
                </a:r>
                <a:endParaRPr lang="en-US" sz="1800" b="1"/>
              </a:p>
            </p:txBody>
          </p:sp>
          <p:sp>
            <p:nvSpPr>
              <p:cNvPr id="13328" name="Line 105"/>
              <p:cNvSpPr>
                <a:spLocks noChangeShapeType="1"/>
              </p:cNvSpPr>
              <p:nvPr/>
            </p:nvSpPr>
            <p:spPr bwMode="auto">
              <a:xfrm flipH="1">
                <a:off x="2195834" y="1888929"/>
                <a:ext cx="428625" cy="441325"/>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lstStyle/>
              <a:p>
                <a:endParaRPr lang="en-US"/>
              </a:p>
            </p:txBody>
          </p:sp>
          <p:sp>
            <p:nvSpPr>
              <p:cNvPr id="13329" name="Line 106"/>
              <p:cNvSpPr>
                <a:spLocks noChangeShapeType="1"/>
              </p:cNvSpPr>
              <p:nvPr/>
            </p:nvSpPr>
            <p:spPr bwMode="auto">
              <a:xfrm>
                <a:off x="2617740" y="1502596"/>
                <a:ext cx="9525" cy="3349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3330" name="Line 112"/>
              <p:cNvSpPr>
                <a:spLocks noChangeShapeType="1"/>
              </p:cNvSpPr>
              <p:nvPr/>
            </p:nvSpPr>
            <p:spPr bwMode="auto">
              <a:xfrm>
                <a:off x="802402" y="1856359"/>
                <a:ext cx="5715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3331" name="Line 115"/>
              <p:cNvSpPr>
                <a:spLocks noChangeShapeType="1"/>
              </p:cNvSpPr>
              <p:nvPr/>
            </p:nvSpPr>
            <p:spPr bwMode="auto">
              <a:xfrm>
                <a:off x="1384175" y="1343115"/>
                <a:ext cx="0" cy="441325"/>
              </a:xfrm>
              <a:prstGeom prst="line">
                <a:avLst/>
              </a:prstGeom>
              <a:noFill/>
              <a:ln w="38100">
                <a:solidFill>
                  <a:srgbClr val="FF0000"/>
                </a:solidFill>
                <a:round/>
                <a:headEnd type="triangle" w="med" len="med"/>
                <a:tailEnd/>
              </a:ln>
              <a:extLst>
                <a:ext uri="{909E8E84-426E-40DD-AFC4-6F175D3DCCD1}">
                  <a14:hiddenFill xmlns:a14="http://schemas.microsoft.com/office/drawing/2010/main">
                    <a:noFill/>
                  </a14:hiddenFill>
                </a:ext>
              </a:extLst>
            </p:spPr>
            <p:txBody>
              <a:bodyPr wrap="none"/>
              <a:lstStyle/>
              <a:p>
                <a:endParaRPr lang="en-US"/>
              </a:p>
            </p:txBody>
          </p:sp>
          <p:sp>
            <p:nvSpPr>
              <p:cNvPr id="13332" name="Freeform 117"/>
              <p:cNvSpPr>
                <a:spLocks/>
              </p:cNvSpPr>
              <p:nvPr/>
            </p:nvSpPr>
            <p:spPr bwMode="auto">
              <a:xfrm>
                <a:off x="2297613" y="1888930"/>
                <a:ext cx="71438" cy="220663"/>
              </a:xfrm>
              <a:custGeom>
                <a:avLst/>
                <a:gdLst>
                  <a:gd name="T0" fmla="*/ 2147483647 w 112"/>
                  <a:gd name="T1" fmla="*/ 0 h 144"/>
                  <a:gd name="T2" fmla="*/ 2147483647 w 112"/>
                  <a:gd name="T3" fmla="*/ 2147483647 h 144"/>
                  <a:gd name="T4" fmla="*/ 2147483647 w 112"/>
                  <a:gd name="T5" fmla="*/ 2147483647 h 144"/>
                  <a:gd name="T6" fmla="*/ 0 60000 65536"/>
                  <a:gd name="T7" fmla="*/ 0 60000 65536"/>
                  <a:gd name="T8" fmla="*/ 0 60000 65536"/>
                  <a:gd name="T9" fmla="*/ 0 w 112"/>
                  <a:gd name="T10" fmla="*/ 0 h 144"/>
                  <a:gd name="T11" fmla="*/ 112 w 112"/>
                  <a:gd name="T12" fmla="*/ 144 h 144"/>
                </a:gdLst>
                <a:ahLst/>
                <a:cxnLst>
                  <a:cxn ang="T6">
                    <a:pos x="T0" y="T1"/>
                  </a:cxn>
                  <a:cxn ang="T7">
                    <a:pos x="T2" y="T3"/>
                  </a:cxn>
                  <a:cxn ang="T8">
                    <a:pos x="T4" y="T5"/>
                  </a:cxn>
                </a:cxnLst>
                <a:rect l="T9" t="T10" r="T11" b="T12"/>
                <a:pathLst>
                  <a:path w="112" h="144">
                    <a:moveTo>
                      <a:pt x="16" y="0"/>
                    </a:moveTo>
                    <a:cubicBezTo>
                      <a:pt x="8" y="36"/>
                      <a:pt x="0" y="72"/>
                      <a:pt x="16" y="96"/>
                    </a:cubicBezTo>
                    <a:cubicBezTo>
                      <a:pt x="32" y="120"/>
                      <a:pt x="72" y="132"/>
                      <a:pt x="112" y="14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US"/>
              </a:p>
            </p:txBody>
          </p:sp>
          <p:sp>
            <p:nvSpPr>
              <p:cNvPr id="13333" name="Text Box 118"/>
              <p:cNvSpPr txBox="1">
                <a:spLocks noChangeArrowheads="1"/>
              </p:cNvSpPr>
              <p:nvPr/>
            </p:nvSpPr>
            <p:spPr bwMode="auto">
              <a:xfrm>
                <a:off x="942387" y="1143000"/>
                <a:ext cx="5000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r>
                  <a:rPr lang="en-US" sz="1800" b="1" baseline="-25000"/>
                  <a:t>Y</a:t>
                </a:r>
                <a:endParaRPr lang="en-US" sz="1800" b="1"/>
              </a:p>
            </p:txBody>
          </p:sp>
          <p:sp>
            <p:nvSpPr>
              <p:cNvPr id="13334" name="Text Box 119"/>
              <p:cNvSpPr txBox="1">
                <a:spLocks noChangeArrowheads="1"/>
              </p:cNvSpPr>
              <p:nvPr/>
            </p:nvSpPr>
            <p:spPr bwMode="auto">
              <a:xfrm>
                <a:off x="1271160" y="1861727"/>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p>
            </p:txBody>
          </p:sp>
          <p:sp>
            <p:nvSpPr>
              <p:cNvPr id="13335" name="Text Box 123"/>
              <p:cNvSpPr txBox="1">
                <a:spLocks noChangeArrowheads="1"/>
              </p:cNvSpPr>
              <p:nvPr/>
            </p:nvSpPr>
            <p:spPr bwMode="auto">
              <a:xfrm>
                <a:off x="1658367" y="1333482"/>
                <a:ext cx="785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a:t>1.5 m</a:t>
                </a:r>
              </a:p>
            </p:txBody>
          </p:sp>
          <p:sp>
            <p:nvSpPr>
              <p:cNvPr id="13336" name="Text Box 124"/>
              <p:cNvSpPr txBox="1">
                <a:spLocks noChangeArrowheads="1"/>
              </p:cNvSpPr>
              <p:nvPr/>
            </p:nvSpPr>
            <p:spPr bwMode="auto">
              <a:xfrm>
                <a:off x="2583843" y="1827284"/>
                <a:ext cx="428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dirty="0"/>
                  <a:t>C</a:t>
                </a:r>
              </a:p>
            </p:txBody>
          </p:sp>
          <p:sp>
            <p:nvSpPr>
              <p:cNvPr id="13337" name="Text Box 126"/>
              <p:cNvSpPr txBox="1">
                <a:spLocks noChangeArrowheads="1"/>
              </p:cNvSpPr>
              <p:nvPr/>
            </p:nvSpPr>
            <p:spPr bwMode="auto">
              <a:xfrm>
                <a:off x="3714804" y="1885129"/>
                <a:ext cx="357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B</a:t>
                </a:r>
              </a:p>
            </p:txBody>
          </p:sp>
          <p:sp>
            <p:nvSpPr>
              <p:cNvPr id="13338" name="Text Box 127"/>
              <p:cNvSpPr txBox="1">
                <a:spLocks noChangeArrowheads="1"/>
              </p:cNvSpPr>
              <p:nvPr/>
            </p:nvSpPr>
            <p:spPr bwMode="auto">
              <a:xfrm>
                <a:off x="3934896" y="1259048"/>
                <a:ext cx="928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600"/>
                  <a:t>4 kN</a:t>
                </a:r>
              </a:p>
            </p:txBody>
          </p:sp>
          <p:sp>
            <p:nvSpPr>
              <p:cNvPr id="13339" name="Text Box 129"/>
              <p:cNvSpPr txBox="1">
                <a:spLocks noChangeArrowheads="1"/>
              </p:cNvSpPr>
              <p:nvPr/>
            </p:nvSpPr>
            <p:spPr bwMode="auto">
              <a:xfrm>
                <a:off x="2278509" y="2196690"/>
                <a:ext cx="6429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dirty="0" smtClean="0"/>
                  <a:t>F</a:t>
                </a:r>
                <a:r>
                  <a:rPr lang="en-US" sz="1800" b="1" baseline="-25000" dirty="0" smtClean="0"/>
                  <a:t>CD</a:t>
                </a:r>
                <a:endParaRPr lang="en-US" sz="1800" b="1" dirty="0"/>
              </a:p>
            </p:txBody>
          </p:sp>
          <p:sp>
            <p:nvSpPr>
              <p:cNvPr id="13340" name="Text Box 131"/>
              <p:cNvSpPr txBox="1">
                <a:spLocks noChangeArrowheads="1"/>
              </p:cNvSpPr>
              <p:nvPr/>
            </p:nvSpPr>
            <p:spPr bwMode="auto">
              <a:xfrm>
                <a:off x="1932397" y="1914418"/>
                <a:ext cx="4286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200"/>
                  <a:t>45</a:t>
                </a:r>
                <a:r>
                  <a:rPr lang="en-US" sz="1200">
                    <a:cs typeface="Times New Roman" pitchFamily="18" charset="0"/>
                  </a:rPr>
                  <a:t>°</a:t>
                </a:r>
                <a:endParaRPr lang="en-US" sz="1200"/>
              </a:p>
            </p:txBody>
          </p:sp>
          <p:cxnSp>
            <p:nvCxnSpPr>
              <p:cNvPr id="13341" name="Straight Connector 48"/>
              <p:cNvCxnSpPr>
                <a:cxnSpLocks noChangeShapeType="1"/>
              </p:cNvCxnSpPr>
              <p:nvPr/>
            </p:nvCxnSpPr>
            <p:spPr bwMode="auto">
              <a:xfrm flipV="1">
                <a:off x="1407560" y="1849898"/>
                <a:ext cx="2496620" cy="10275"/>
              </a:xfrm>
              <a:prstGeom prst="line">
                <a:avLst/>
              </a:prstGeom>
              <a:noFill/>
              <a:ln w="57150" algn="ctr">
                <a:solidFill>
                  <a:schemeClr val="tx1"/>
                </a:solidFill>
                <a:round/>
                <a:headEnd/>
                <a:tailEnd/>
              </a:ln>
              <a:extLst>
                <a:ext uri="{909E8E84-426E-40DD-AFC4-6F175D3DCCD1}">
                  <a14:hiddenFill xmlns:a14="http://schemas.microsoft.com/office/drawing/2010/main">
                    <a:noFill/>
                  </a14:hiddenFill>
                </a:ext>
              </a:extLst>
            </p:spPr>
          </p:cxnSp>
          <p:sp>
            <p:nvSpPr>
              <p:cNvPr id="13342" name="Line 104"/>
              <p:cNvSpPr>
                <a:spLocks noChangeShapeType="1"/>
              </p:cNvSpPr>
              <p:nvPr/>
            </p:nvSpPr>
            <p:spPr bwMode="auto">
              <a:xfrm flipH="1">
                <a:off x="3902467" y="1260492"/>
                <a:ext cx="9525" cy="503238"/>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cxnSp>
            <p:nvCxnSpPr>
              <p:cNvPr id="13343" name="Straight Arrow Connector 53"/>
              <p:cNvCxnSpPr>
                <a:cxnSpLocks noChangeShapeType="1"/>
              </p:cNvCxnSpPr>
              <p:nvPr/>
            </p:nvCxnSpPr>
            <p:spPr bwMode="auto">
              <a:xfrm>
                <a:off x="2599362" y="1643865"/>
                <a:ext cx="1294544" cy="1588"/>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cxnSp>
            <p:nvCxnSpPr>
              <p:cNvPr id="13344" name="Straight Arrow Connector 54"/>
              <p:cNvCxnSpPr>
                <a:cxnSpLocks noChangeShapeType="1"/>
              </p:cNvCxnSpPr>
              <p:nvPr/>
            </p:nvCxnSpPr>
            <p:spPr bwMode="auto">
              <a:xfrm>
                <a:off x="1333928" y="1642152"/>
                <a:ext cx="1294544" cy="1588"/>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3345" name="Text Box 123"/>
              <p:cNvSpPr txBox="1">
                <a:spLocks noChangeArrowheads="1"/>
              </p:cNvSpPr>
              <p:nvPr/>
            </p:nvSpPr>
            <p:spPr bwMode="auto">
              <a:xfrm>
                <a:off x="2940925" y="1331769"/>
                <a:ext cx="7858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a:t>1.5 m</a:t>
                </a:r>
              </a:p>
            </p:txBody>
          </p:sp>
        </p:grpSp>
      </p:grpSp>
      <p:pic>
        <p:nvPicPr>
          <p:cNvPr id="13324" name="Picture 37" descr="CH 5 Beam Exam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538" y="1050579"/>
            <a:ext cx="2833687" cy="189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29</a:t>
            </a:fld>
            <a:endParaRPr lang="en-US"/>
          </a:p>
        </p:txBody>
      </p:sp>
    </p:spTree>
    <p:extLst>
      <p:ext uri="{BB962C8B-B14F-4D97-AF65-F5344CB8AC3E}">
        <p14:creationId xmlns:p14="http://schemas.microsoft.com/office/powerpoint/2010/main" val="213142709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0-#ppt_w/2"/>
                                          </p:val>
                                        </p:tav>
                                        <p:tav tm="100000">
                                          <p:val>
                                            <p:strVal val="#ppt_x"/>
                                          </p:val>
                                        </p:tav>
                                      </p:tavLst>
                                    </p:anim>
                                    <p:anim calcmode="lin" valueType="num">
                                      <p:cBhvr additive="base">
                                        <p:cTn id="8" dur="500" fill="hold"/>
                                        <p:tgtEl>
                                          <p:spTgt spid="419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2005"/>
                                        </p:tgtEl>
                                        <p:attrNameLst>
                                          <p:attrName>style.visibility</p:attrName>
                                        </p:attrNameLst>
                                      </p:cBhvr>
                                      <p:to>
                                        <p:strVal val="visible"/>
                                      </p:to>
                                    </p:set>
                                    <p:anim calcmode="lin" valueType="num">
                                      <p:cBhvr additive="base">
                                        <p:cTn id="19" dur="500" fill="hold"/>
                                        <p:tgtEl>
                                          <p:spTgt spid="42005"/>
                                        </p:tgtEl>
                                        <p:attrNameLst>
                                          <p:attrName>ppt_x</p:attrName>
                                        </p:attrNameLst>
                                      </p:cBhvr>
                                      <p:tavLst>
                                        <p:tav tm="0">
                                          <p:val>
                                            <p:strVal val="0-#ppt_w/2"/>
                                          </p:val>
                                        </p:tav>
                                        <p:tav tm="100000">
                                          <p:val>
                                            <p:strVal val="#ppt_x"/>
                                          </p:val>
                                        </p:tav>
                                      </p:tavLst>
                                    </p:anim>
                                    <p:anim calcmode="lin" valueType="num">
                                      <p:cBhvr additive="base">
                                        <p:cTn id="20" dur="500" fill="hold"/>
                                        <p:tgtEl>
                                          <p:spTgt spid="4200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0-#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utoUpdateAnimBg="0"/>
      <p:bldP spid="41988" grpId="0" autoUpdateAnimBg="0"/>
      <p:bldP spid="4200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ext Box 7"/>
          <p:cNvSpPr txBox="1">
            <a:spLocks noChangeArrowheads="1"/>
          </p:cNvSpPr>
          <p:nvPr/>
        </p:nvSpPr>
        <p:spPr bwMode="auto">
          <a:xfrm>
            <a:off x="381000" y="1019580"/>
            <a:ext cx="8229600"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200" dirty="0"/>
              <a:t>1.  If a support prevents translation of a body, then the support exerts a ___________ on the body.</a:t>
            </a:r>
          </a:p>
          <a:p>
            <a:pPr eaLnBrk="1" hangingPunct="1">
              <a:spcBef>
                <a:spcPct val="40000"/>
              </a:spcBef>
            </a:pPr>
            <a:r>
              <a:rPr lang="en-US" sz="2200" dirty="0"/>
              <a:t>     A) Couple moment</a:t>
            </a:r>
          </a:p>
          <a:p>
            <a:pPr eaLnBrk="1" hangingPunct="1">
              <a:spcBef>
                <a:spcPct val="40000"/>
              </a:spcBef>
            </a:pPr>
            <a:r>
              <a:rPr lang="en-US" sz="2200" dirty="0"/>
              <a:t>     B) Force</a:t>
            </a:r>
          </a:p>
          <a:p>
            <a:pPr eaLnBrk="1" hangingPunct="1">
              <a:spcBef>
                <a:spcPct val="40000"/>
              </a:spcBef>
            </a:pPr>
            <a:r>
              <a:rPr lang="en-US" sz="2200" dirty="0"/>
              <a:t>     C) Both  A and B.</a:t>
            </a:r>
          </a:p>
          <a:p>
            <a:pPr eaLnBrk="1" hangingPunct="1">
              <a:spcBef>
                <a:spcPct val="40000"/>
              </a:spcBef>
            </a:pPr>
            <a:r>
              <a:rPr lang="en-US" sz="2200" dirty="0"/>
              <a:t>     D) None of the above </a:t>
            </a:r>
          </a:p>
        </p:txBody>
      </p:sp>
      <p:sp>
        <p:nvSpPr>
          <p:cNvPr id="1033" name="Text Box 9"/>
          <p:cNvSpPr txBox="1">
            <a:spLocks noChangeArrowheads="1"/>
          </p:cNvSpPr>
          <p:nvPr/>
        </p:nvSpPr>
        <p:spPr bwMode="auto">
          <a:xfrm>
            <a:off x="457200" y="3733800"/>
            <a:ext cx="8305800"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200" dirty="0"/>
              <a:t>2.  Internal forces are _________ shown on the free body diagram of a whole body.</a:t>
            </a:r>
          </a:p>
          <a:p>
            <a:pPr eaLnBrk="1" hangingPunct="1">
              <a:spcBef>
                <a:spcPct val="40000"/>
              </a:spcBef>
            </a:pPr>
            <a:r>
              <a:rPr lang="en-US" sz="2200" dirty="0"/>
              <a:t>    A) Always</a:t>
            </a:r>
          </a:p>
          <a:p>
            <a:pPr eaLnBrk="1" hangingPunct="1">
              <a:spcBef>
                <a:spcPct val="40000"/>
              </a:spcBef>
            </a:pPr>
            <a:r>
              <a:rPr lang="en-US" sz="2200" dirty="0"/>
              <a:t>    B) Often</a:t>
            </a:r>
          </a:p>
          <a:p>
            <a:pPr eaLnBrk="1" hangingPunct="1">
              <a:spcBef>
                <a:spcPct val="40000"/>
              </a:spcBef>
            </a:pPr>
            <a:r>
              <a:rPr lang="en-US" sz="2200" dirty="0"/>
              <a:t>    C) Rarely</a:t>
            </a:r>
          </a:p>
          <a:p>
            <a:pPr eaLnBrk="1" hangingPunct="1">
              <a:spcBef>
                <a:spcPct val="40000"/>
              </a:spcBef>
            </a:pPr>
            <a:r>
              <a:rPr lang="en-US" sz="2200" dirty="0"/>
              <a:t>    D) Never </a:t>
            </a:r>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READING QUIZ</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3</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31"/>
                                        </p:tgtEl>
                                        <p:attrNameLst>
                                          <p:attrName>style.visibility</p:attrName>
                                        </p:attrNameLst>
                                      </p:cBhvr>
                                      <p:to>
                                        <p:strVal val="visible"/>
                                      </p:to>
                                    </p:set>
                                    <p:anim calcmode="lin" valueType="num">
                                      <p:cBhvr additive="base">
                                        <p:cTn id="7" dur="500" fill="hold"/>
                                        <p:tgtEl>
                                          <p:spTgt spid="1031"/>
                                        </p:tgtEl>
                                        <p:attrNameLst>
                                          <p:attrName>ppt_x</p:attrName>
                                        </p:attrNameLst>
                                      </p:cBhvr>
                                      <p:tavLst>
                                        <p:tav tm="0">
                                          <p:val>
                                            <p:strVal val="0-#ppt_w/2"/>
                                          </p:val>
                                        </p:tav>
                                        <p:tav tm="100000">
                                          <p:val>
                                            <p:strVal val="#ppt_x"/>
                                          </p:val>
                                        </p:tav>
                                      </p:tavLst>
                                    </p:anim>
                                    <p:anim calcmode="lin" valueType="num">
                                      <p:cBhvr additive="base">
                                        <p:cTn id="8"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33"/>
                                        </p:tgtEl>
                                        <p:attrNameLst>
                                          <p:attrName>style.visibility</p:attrName>
                                        </p:attrNameLst>
                                      </p:cBhvr>
                                      <p:to>
                                        <p:strVal val="visible"/>
                                      </p:to>
                                    </p:set>
                                    <p:anim calcmode="lin" valueType="num">
                                      <p:cBhvr additive="base">
                                        <p:cTn id="13" dur="500" fill="hold"/>
                                        <p:tgtEl>
                                          <p:spTgt spid="1033"/>
                                        </p:tgtEl>
                                        <p:attrNameLst>
                                          <p:attrName>ppt_x</p:attrName>
                                        </p:attrNameLst>
                                      </p:cBhvr>
                                      <p:tavLst>
                                        <p:tav tm="0">
                                          <p:val>
                                            <p:strVal val="0-#ppt_w/2"/>
                                          </p:val>
                                        </p:tav>
                                        <p:tav tm="100000">
                                          <p:val>
                                            <p:strVal val="#ppt_x"/>
                                          </p:val>
                                        </p:tav>
                                      </p:tavLst>
                                    </p:anim>
                                    <p:anim calcmode="lin" valueType="num">
                                      <p:cBhvr additive="base">
                                        <p:cTn id="14"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 grpId="0" autoUpdateAnimBg="0"/>
      <p:bldP spid="103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1066800" y="4545013"/>
            <a:ext cx="713581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a)  </a:t>
            </a:r>
            <a:r>
              <a:rPr lang="en-US" sz="2400" dirty="0">
                <a:solidFill>
                  <a:srgbClr val="0000FA"/>
                </a:solidFill>
              </a:rPr>
              <a:t>Establish</a:t>
            </a:r>
            <a:r>
              <a:rPr lang="en-US" sz="2400" dirty="0"/>
              <a:t> the </a:t>
            </a:r>
            <a:r>
              <a:rPr lang="en-US" sz="2400" dirty="0" smtClean="0"/>
              <a:t>x</a:t>
            </a:r>
            <a:r>
              <a:rPr lang="en-US" sz="2400" dirty="0" smtClean="0">
                <a:cs typeface="Times New Roman" pitchFamily="18" charset="0"/>
              </a:rPr>
              <a:t>–y axis system.</a:t>
            </a:r>
            <a:endParaRPr lang="en-US" sz="2400" dirty="0">
              <a:cs typeface="Times New Roman" pitchFamily="18" charset="0"/>
            </a:endParaRPr>
          </a:p>
          <a:p>
            <a:pPr eaLnBrk="1" hangingPunct="1">
              <a:spcBef>
                <a:spcPct val="50000"/>
              </a:spcBef>
            </a:pPr>
            <a:r>
              <a:rPr lang="en-US" sz="2400" dirty="0">
                <a:cs typeface="Times New Roman" pitchFamily="18" charset="0"/>
              </a:rPr>
              <a:t>b)  </a:t>
            </a:r>
            <a:r>
              <a:rPr lang="en-US" sz="2400" dirty="0">
                <a:solidFill>
                  <a:srgbClr val="0000FA"/>
                </a:solidFill>
                <a:cs typeface="Times New Roman" pitchFamily="18" charset="0"/>
              </a:rPr>
              <a:t>Draw</a:t>
            </a:r>
            <a:r>
              <a:rPr lang="en-US" sz="2400" dirty="0">
                <a:cs typeface="Times New Roman" pitchFamily="18" charset="0"/>
              </a:rPr>
              <a:t> a complete FBD of </a:t>
            </a:r>
            <a:r>
              <a:rPr lang="en-US" sz="2400" dirty="0" smtClean="0">
                <a:cs typeface="Times New Roman" pitchFamily="18" charset="0"/>
              </a:rPr>
              <a:t>the </a:t>
            </a:r>
            <a:r>
              <a:rPr lang="en-US" sz="2400" dirty="0">
                <a:cs typeface="Times New Roman" pitchFamily="18" charset="0"/>
              </a:rPr>
              <a:t>beam.</a:t>
            </a:r>
          </a:p>
          <a:p>
            <a:pPr eaLnBrk="1" hangingPunct="1">
              <a:spcBef>
                <a:spcPct val="50000"/>
              </a:spcBef>
            </a:pPr>
            <a:r>
              <a:rPr lang="en-US" sz="2400" dirty="0">
                <a:cs typeface="Times New Roman" pitchFamily="18" charset="0"/>
              </a:rPr>
              <a:t>c)  </a:t>
            </a:r>
            <a:r>
              <a:rPr lang="en-US" sz="2400" dirty="0">
                <a:solidFill>
                  <a:srgbClr val="0000FA"/>
                </a:solidFill>
                <a:cs typeface="Times New Roman" pitchFamily="18" charset="0"/>
              </a:rPr>
              <a:t>Apply</a:t>
            </a:r>
            <a:r>
              <a:rPr lang="en-US" sz="2400" dirty="0">
                <a:cs typeface="Times New Roman" pitchFamily="18" charset="0"/>
              </a:rPr>
              <a:t> the E-of-E to solve for the unknowns.</a:t>
            </a:r>
          </a:p>
        </p:txBody>
      </p:sp>
      <p:grpSp>
        <p:nvGrpSpPr>
          <p:cNvPr id="15366" name="Group 9"/>
          <p:cNvGrpSpPr>
            <a:grpSpLocks/>
          </p:cNvGrpSpPr>
          <p:nvPr/>
        </p:nvGrpSpPr>
        <p:grpSpPr bwMode="auto">
          <a:xfrm>
            <a:off x="749303" y="1275707"/>
            <a:ext cx="7785101" cy="2996794"/>
            <a:chOff x="901148" y="1546619"/>
            <a:chExt cx="7752067" cy="2996715"/>
          </a:xfrm>
        </p:grpSpPr>
        <p:sp>
          <p:nvSpPr>
            <p:cNvPr id="15369" name="Text Box 3"/>
            <p:cNvSpPr txBox="1">
              <a:spLocks noChangeArrowheads="1"/>
            </p:cNvSpPr>
            <p:nvPr/>
          </p:nvSpPr>
          <p:spPr bwMode="auto">
            <a:xfrm>
              <a:off x="4555874" y="1546619"/>
              <a:ext cx="4097341" cy="212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dirty="0"/>
                <a:t>	</a:t>
              </a:r>
              <a:r>
                <a:rPr lang="en-US" sz="2400" dirty="0" smtClean="0"/>
                <a:t> The beam is</a:t>
              </a:r>
              <a:r>
                <a:rPr lang="en-US" sz="2400" dirty="0"/>
                <a:t> </a:t>
              </a:r>
              <a:r>
                <a:rPr lang="en-US" sz="2400" dirty="0" smtClean="0"/>
                <a:t>supported </a:t>
              </a:r>
              <a:br>
                <a:rPr lang="en-US" sz="2400" dirty="0" smtClean="0"/>
              </a:br>
              <a:r>
                <a:rPr lang="en-US" sz="2400" dirty="0" smtClean="0"/>
                <a:t>             by the roller at </a:t>
              </a:r>
              <a:r>
                <a:rPr lang="en-US" sz="2400" dirty="0"/>
                <a:t>A </a:t>
              </a:r>
              <a:r>
                <a:rPr lang="en-US" sz="2400" dirty="0" smtClean="0"/>
                <a:t>and a</a:t>
              </a:r>
              <a:br>
                <a:rPr lang="en-US" sz="2400" dirty="0" smtClean="0"/>
              </a:br>
              <a:r>
                <a:rPr lang="en-US" sz="2400" dirty="0" smtClean="0"/>
                <a:t>             pin at B.</a:t>
              </a:r>
            </a:p>
            <a:p>
              <a:pPr eaLnBrk="1" hangingPunct="1">
                <a:spcBef>
                  <a:spcPct val="50000"/>
                </a:spcBef>
              </a:pPr>
              <a:r>
                <a:rPr lang="en-US" sz="2400" b="1" dirty="0" smtClean="0">
                  <a:solidFill>
                    <a:srgbClr val="990033"/>
                  </a:solidFill>
                </a:rPr>
                <a:t>Find</a:t>
              </a:r>
              <a:r>
                <a:rPr lang="en-US" sz="2400" b="1" dirty="0">
                  <a:solidFill>
                    <a:srgbClr val="990033"/>
                  </a:solidFill>
                </a:rPr>
                <a:t>:</a:t>
              </a:r>
              <a:r>
                <a:rPr lang="en-US" sz="2400" dirty="0">
                  <a:solidFill>
                    <a:srgbClr val="990033"/>
                  </a:solidFill>
                </a:rPr>
                <a:t>   </a:t>
              </a:r>
              <a:r>
                <a:rPr lang="en-US" sz="2400" dirty="0" smtClean="0"/>
                <a:t>The reactions </a:t>
              </a:r>
              <a:r>
                <a:rPr lang="en-US" sz="2400" dirty="0"/>
                <a:t>at </a:t>
              </a:r>
              <a:r>
                <a:rPr lang="en-US" sz="2400" dirty="0" smtClean="0"/>
                <a:t>points 	</a:t>
              </a:r>
              <a:r>
                <a:rPr lang="en-US" sz="2400" dirty="0"/>
                <a:t> A </a:t>
              </a:r>
              <a:r>
                <a:rPr lang="en-US" sz="2400" dirty="0" smtClean="0"/>
                <a:t>and B </a:t>
              </a:r>
              <a:r>
                <a:rPr lang="en-US" sz="2400" dirty="0"/>
                <a:t>on the </a:t>
              </a:r>
              <a:r>
                <a:rPr lang="en-US" sz="2400" dirty="0" smtClean="0"/>
                <a:t>beam.</a:t>
              </a:r>
              <a:endParaRPr lang="en-US" sz="2400" dirty="0"/>
            </a:p>
          </p:txBody>
        </p:sp>
        <p:sp>
          <p:nvSpPr>
            <p:cNvPr id="15368" name="TextBox 8"/>
            <p:cNvSpPr txBox="1">
              <a:spLocks noChangeArrowheads="1"/>
            </p:cNvSpPr>
            <p:nvPr/>
          </p:nvSpPr>
          <p:spPr bwMode="auto">
            <a:xfrm>
              <a:off x="901148" y="4081669"/>
              <a:ext cx="885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b="1" dirty="0">
                  <a:solidFill>
                    <a:srgbClr val="990033"/>
                  </a:solidFill>
                </a:rPr>
                <a:t>Plan:</a:t>
              </a:r>
            </a:p>
          </p:txBody>
        </p:sp>
      </p:gr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 </a:t>
            </a:r>
            <a:endParaRPr lang="en-US" dirty="0" smtClean="0">
              <a:solidFill>
                <a:srgbClr val="000096"/>
              </a:solidFill>
              <a:effectLst/>
            </a:endParaRPr>
          </a:p>
        </p:txBody>
      </p:sp>
      <p:grpSp>
        <p:nvGrpSpPr>
          <p:cNvPr id="6" name="Group 5"/>
          <p:cNvGrpSpPr>
            <a:grpSpLocks noChangeAspect="1"/>
          </p:cNvGrpSpPr>
          <p:nvPr/>
        </p:nvGrpSpPr>
        <p:grpSpPr>
          <a:xfrm>
            <a:off x="695328" y="1529855"/>
            <a:ext cx="3724275" cy="1797368"/>
            <a:chOff x="190500" y="1478899"/>
            <a:chExt cx="4381500" cy="2114550"/>
          </a:xfrm>
        </p:grpSpPr>
        <p:pic>
          <p:nvPicPr>
            <p:cNvPr id="3" name="Picture 2"/>
            <p:cNvPicPr>
              <a:picLocks noChangeAspect="1"/>
            </p:cNvPicPr>
            <p:nvPr/>
          </p:nvPicPr>
          <p:blipFill>
            <a:blip r:embed="rId3"/>
            <a:stretch>
              <a:fillRect/>
            </a:stretch>
          </p:blipFill>
          <p:spPr>
            <a:xfrm>
              <a:off x="190500" y="1478899"/>
              <a:ext cx="4381500" cy="2114550"/>
            </a:xfrm>
            <a:prstGeom prst="rect">
              <a:avLst/>
            </a:prstGeom>
          </p:spPr>
        </p:pic>
        <p:sp>
          <p:nvSpPr>
            <p:cNvPr id="4" name="Rectangle 3"/>
            <p:cNvSpPr/>
            <p:nvPr/>
          </p:nvSpPr>
          <p:spPr>
            <a:xfrm>
              <a:off x="3048000" y="1930400"/>
              <a:ext cx="304800" cy="186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763654" y="1792908"/>
              <a:ext cx="806631" cy="338554"/>
            </a:xfrm>
            <a:prstGeom prst="rect">
              <a:avLst/>
            </a:prstGeom>
          </p:spPr>
          <p:txBody>
            <a:bodyPr wrap="none">
              <a:spAutoFit/>
            </a:bodyPr>
            <a:lstStyle/>
            <a:p>
              <a:r>
                <a:rPr lang="en-US" sz="1600" dirty="0" smtClean="0"/>
                <a:t>3 </a:t>
              </a:r>
              <a:r>
                <a:rPr lang="en-US" sz="1600" dirty="0" err="1" smtClean="0"/>
                <a:t>kN</a:t>
              </a:r>
              <a:r>
                <a:rPr lang="en-US" sz="1600" dirty="0" smtClean="0"/>
                <a:t>/m</a:t>
              </a:r>
              <a:endParaRPr lang="en-US" sz="1600" dirty="0"/>
            </a:p>
          </p:txBody>
        </p:sp>
      </p:grpSp>
      <p:sp>
        <p:nvSpPr>
          <p:cNvPr id="7" name="Slide Number Placeholder 6"/>
          <p:cNvSpPr>
            <a:spLocks noGrp="1"/>
          </p:cNvSpPr>
          <p:nvPr>
            <p:ph type="sldNum" sz="quarter" idx="12"/>
          </p:nvPr>
        </p:nvSpPr>
        <p:spPr/>
        <p:txBody>
          <a:bodyPr/>
          <a:lstStyle/>
          <a:p>
            <a:fld id="{DC3AEFEB-B207-4D33-A191-2D8E3187E430}" type="slidenum">
              <a:rPr lang="en-US" smtClean="0"/>
              <a:pPr/>
              <a:t>30</a:t>
            </a:fld>
            <a:endParaRPr lang="en-US"/>
          </a:p>
        </p:txBody>
      </p:sp>
    </p:spTree>
    <p:extLst>
      <p:ext uri="{BB962C8B-B14F-4D97-AF65-F5344CB8AC3E}">
        <p14:creationId xmlns:p14="http://schemas.microsoft.com/office/powerpoint/2010/main" val="68133506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0-#ppt_w/2"/>
                                          </p:val>
                                        </p:tav>
                                        <p:tav tm="100000">
                                          <p:val>
                                            <p:strVal val="#ppt_x"/>
                                          </p:val>
                                        </p:tav>
                                      </p:tavLst>
                                    </p:anim>
                                    <p:anim calcmode="lin" valueType="num">
                                      <p:cBhvr additive="base">
                                        <p:cTn id="8" dur="500" fill="hold"/>
                                        <p:tgtEl>
                                          <p:spTgt spid="450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grpSp>
        <p:nvGrpSpPr>
          <p:cNvPr id="70" name="Group 69"/>
          <p:cNvGrpSpPr>
            <a:grpSpLocks noChangeAspect="1"/>
          </p:cNvGrpSpPr>
          <p:nvPr/>
        </p:nvGrpSpPr>
        <p:grpSpPr>
          <a:xfrm>
            <a:off x="468561" y="1261992"/>
            <a:ext cx="3943350" cy="1903095"/>
            <a:chOff x="190500" y="1478899"/>
            <a:chExt cx="4381500" cy="2114550"/>
          </a:xfrm>
        </p:grpSpPr>
        <p:pic>
          <p:nvPicPr>
            <p:cNvPr id="71" name="Picture 70"/>
            <p:cNvPicPr>
              <a:picLocks noChangeAspect="1"/>
            </p:cNvPicPr>
            <p:nvPr/>
          </p:nvPicPr>
          <p:blipFill>
            <a:blip r:embed="rId3"/>
            <a:stretch>
              <a:fillRect/>
            </a:stretch>
          </p:blipFill>
          <p:spPr>
            <a:xfrm>
              <a:off x="190500" y="1478899"/>
              <a:ext cx="4381500" cy="2114550"/>
            </a:xfrm>
            <a:prstGeom prst="rect">
              <a:avLst/>
            </a:prstGeom>
          </p:spPr>
        </p:pic>
        <p:sp>
          <p:nvSpPr>
            <p:cNvPr id="72" name="Rectangle 71"/>
            <p:cNvSpPr/>
            <p:nvPr/>
          </p:nvSpPr>
          <p:spPr>
            <a:xfrm>
              <a:off x="3048000" y="1930400"/>
              <a:ext cx="304800" cy="186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2763654" y="1792908"/>
              <a:ext cx="806631" cy="338554"/>
            </a:xfrm>
            <a:prstGeom prst="rect">
              <a:avLst/>
            </a:prstGeom>
          </p:spPr>
          <p:txBody>
            <a:bodyPr wrap="none">
              <a:spAutoFit/>
            </a:bodyPr>
            <a:lstStyle/>
            <a:p>
              <a:r>
                <a:rPr lang="en-US" sz="1600" dirty="0" smtClean="0"/>
                <a:t>3 </a:t>
              </a:r>
              <a:r>
                <a:rPr lang="en-US" sz="1600" dirty="0" err="1" smtClean="0"/>
                <a:t>kN</a:t>
              </a:r>
              <a:r>
                <a:rPr lang="en-US" sz="1600" dirty="0" smtClean="0"/>
                <a:t>/m</a:t>
              </a:r>
              <a:endParaRPr lang="en-US" sz="1600" dirty="0"/>
            </a:p>
          </p:txBody>
        </p:sp>
      </p:grpSp>
      <p:grpSp>
        <p:nvGrpSpPr>
          <p:cNvPr id="35" name="Group 34"/>
          <p:cNvGrpSpPr/>
          <p:nvPr/>
        </p:nvGrpSpPr>
        <p:grpSpPr>
          <a:xfrm>
            <a:off x="4446938" y="1015499"/>
            <a:ext cx="4221014" cy="2000554"/>
            <a:chOff x="4195107" y="3612877"/>
            <a:chExt cx="4221014" cy="2000554"/>
          </a:xfrm>
        </p:grpSpPr>
        <p:cxnSp>
          <p:nvCxnSpPr>
            <p:cNvPr id="6" name="Straight Connector 5"/>
            <p:cNvCxnSpPr/>
            <p:nvPr/>
          </p:nvCxnSpPr>
          <p:spPr>
            <a:xfrm>
              <a:off x="4803226" y="4208344"/>
              <a:ext cx="1274752" cy="73974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54634" y="4945170"/>
              <a:ext cx="170444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579374" y="4270745"/>
              <a:ext cx="209104" cy="3528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927038" y="4503319"/>
              <a:ext cx="0" cy="364240"/>
            </a:xfrm>
            <a:prstGeom prst="straightConnector1">
              <a:avLst/>
            </a:prstGeom>
            <a:ln w="38100">
              <a:solidFill>
                <a:srgbClr val="0000F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7759078" y="4945170"/>
              <a:ext cx="0" cy="48961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7776747" y="4948673"/>
              <a:ext cx="370574"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455350" y="4967292"/>
              <a:ext cx="5771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Freeform 18"/>
            <p:cNvSpPr/>
            <p:nvPr/>
          </p:nvSpPr>
          <p:spPr>
            <a:xfrm>
              <a:off x="5611761" y="4741606"/>
              <a:ext cx="44245" cy="221226"/>
            </a:xfrm>
            <a:custGeom>
              <a:avLst/>
              <a:gdLst>
                <a:gd name="connsiteX0" fmla="*/ 14749 w 44245"/>
                <a:gd name="connsiteY0" fmla="*/ 221226 h 221226"/>
                <a:gd name="connsiteX1" fmla="*/ 0 w 44245"/>
                <a:gd name="connsiteY1" fmla="*/ 132736 h 221226"/>
                <a:gd name="connsiteX2" fmla="*/ 14749 w 44245"/>
                <a:gd name="connsiteY2" fmla="*/ 66368 h 221226"/>
                <a:gd name="connsiteX3" fmla="*/ 44245 w 44245"/>
                <a:gd name="connsiteY3" fmla="*/ 0 h 221226"/>
              </a:gdLst>
              <a:ahLst/>
              <a:cxnLst>
                <a:cxn ang="0">
                  <a:pos x="connsiteX0" y="connsiteY0"/>
                </a:cxn>
                <a:cxn ang="0">
                  <a:pos x="connsiteX1" y="connsiteY1"/>
                </a:cxn>
                <a:cxn ang="0">
                  <a:pos x="connsiteX2" y="connsiteY2"/>
                </a:cxn>
                <a:cxn ang="0">
                  <a:pos x="connsiteX3" y="connsiteY3"/>
                </a:cxn>
              </a:cxnLst>
              <a:rect l="l" t="t" r="r" b="b"/>
              <a:pathLst>
                <a:path w="44245" h="221226">
                  <a:moveTo>
                    <a:pt x="14749" y="221226"/>
                  </a:moveTo>
                  <a:cubicBezTo>
                    <a:pt x="7374" y="189886"/>
                    <a:pt x="0" y="158546"/>
                    <a:pt x="0" y="132736"/>
                  </a:cubicBezTo>
                  <a:cubicBezTo>
                    <a:pt x="0" y="106926"/>
                    <a:pt x="7375" y="88491"/>
                    <a:pt x="14749" y="66368"/>
                  </a:cubicBezTo>
                  <a:cubicBezTo>
                    <a:pt x="22123" y="44245"/>
                    <a:pt x="33184" y="22122"/>
                    <a:pt x="44245"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6077978" y="5014452"/>
              <a:ext cx="0" cy="31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077978" y="5243052"/>
              <a:ext cx="1681100"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837640" y="5036574"/>
              <a:ext cx="187489" cy="31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586748" y="4616246"/>
              <a:ext cx="1250892" cy="69306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759077" y="4553531"/>
              <a:ext cx="0" cy="273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957125" y="4670691"/>
              <a:ext cx="801953"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572000" y="4141978"/>
              <a:ext cx="0" cy="4818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Freeform 33"/>
            <p:cNvSpPr/>
            <p:nvPr/>
          </p:nvSpPr>
          <p:spPr>
            <a:xfrm>
              <a:off x="4579374" y="4383388"/>
              <a:ext cx="110613" cy="48502"/>
            </a:xfrm>
            <a:custGeom>
              <a:avLst/>
              <a:gdLst>
                <a:gd name="connsiteX0" fmla="*/ 110613 w 110613"/>
                <a:gd name="connsiteY0" fmla="*/ 48502 h 48502"/>
                <a:gd name="connsiteX1" fmla="*/ 58994 w 110613"/>
                <a:gd name="connsiteY1" fmla="*/ 4257 h 48502"/>
                <a:gd name="connsiteX2" fmla="*/ 0 w 110613"/>
                <a:gd name="connsiteY2" fmla="*/ 4257 h 48502"/>
              </a:gdLst>
              <a:ahLst/>
              <a:cxnLst>
                <a:cxn ang="0">
                  <a:pos x="connsiteX0" y="connsiteY0"/>
                </a:cxn>
                <a:cxn ang="0">
                  <a:pos x="connsiteX1" y="connsiteY1"/>
                </a:cxn>
                <a:cxn ang="0">
                  <a:pos x="connsiteX2" y="connsiteY2"/>
                </a:cxn>
              </a:cxnLst>
              <a:rect l="l" t="t" r="r" b="b"/>
              <a:pathLst>
                <a:path w="110613" h="48502">
                  <a:moveTo>
                    <a:pt x="110613" y="48502"/>
                  </a:moveTo>
                  <a:cubicBezTo>
                    <a:pt x="94021" y="30066"/>
                    <a:pt x="77429" y="11631"/>
                    <a:pt x="58994" y="4257"/>
                  </a:cubicBezTo>
                  <a:cubicBezTo>
                    <a:pt x="40559" y="-3117"/>
                    <a:pt x="20279" y="570"/>
                    <a:pt x="0" y="4257"/>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 Box 133"/>
            <p:cNvSpPr txBox="1">
              <a:spLocks noChangeArrowheads="1"/>
            </p:cNvSpPr>
            <p:nvPr/>
          </p:nvSpPr>
          <p:spPr bwMode="auto">
            <a:xfrm>
              <a:off x="5433387" y="3612877"/>
              <a:ext cx="21355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FBD of the beam</a:t>
              </a:r>
            </a:p>
          </p:txBody>
        </p:sp>
        <p:sp>
          <p:nvSpPr>
            <p:cNvPr id="79" name="Text Box 101"/>
            <p:cNvSpPr txBox="1">
              <a:spLocks noChangeArrowheads="1"/>
            </p:cNvSpPr>
            <p:nvPr/>
          </p:nvSpPr>
          <p:spPr bwMode="auto">
            <a:xfrm>
              <a:off x="4195107" y="4413504"/>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a:t>N</a:t>
              </a:r>
              <a:r>
                <a:rPr lang="en-US" sz="1800" baseline="-25000" dirty="0" smtClean="0"/>
                <a:t>A</a:t>
              </a:r>
              <a:endParaRPr lang="en-US" sz="1800" dirty="0"/>
            </a:p>
          </p:txBody>
        </p:sp>
        <p:sp>
          <p:nvSpPr>
            <p:cNvPr id="80" name="Text Box 118"/>
            <p:cNvSpPr txBox="1">
              <a:spLocks noChangeArrowheads="1"/>
            </p:cNvSpPr>
            <p:nvPr/>
          </p:nvSpPr>
          <p:spPr bwMode="auto">
            <a:xfrm>
              <a:off x="7712094" y="5246555"/>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smtClean="0"/>
                <a:t>B</a:t>
              </a:r>
              <a:r>
                <a:rPr lang="en-US" sz="1800" baseline="-25000" dirty="0"/>
                <a:t>y</a:t>
              </a:r>
              <a:endParaRPr lang="en-US" sz="1800" dirty="0"/>
            </a:p>
          </p:txBody>
        </p:sp>
        <p:sp>
          <p:nvSpPr>
            <p:cNvPr id="81" name="Text Box 118"/>
            <p:cNvSpPr txBox="1">
              <a:spLocks noChangeArrowheads="1"/>
            </p:cNvSpPr>
            <p:nvPr/>
          </p:nvSpPr>
          <p:spPr bwMode="auto">
            <a:xfrm>
              <a:off x="7916241" y="4553531"/>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err="1" smtClean="0"/>
                <a:t>B</a:t>
              </a:r>
              <a:r>
                <a:rPr lang="en-US" sz="1800" baseline="-25000" dirty="0" err="1" smtClean="0"/>
                <a:t>x</a:t>
              </a:r>
              <a:endParaRPr lang="en-US" sz="1800" dirty="0"/>
            </a:p>
          </p:txBody>
        </p:sp>
        <p:sp>
          <p:nvSpPr>
            <p:cNvPr id="82" name="Text Box 123"/>
            <p:cNvSpPr txBox="1">
              <a:spLocks noChangeArrowheads="1"/>
            </p:cNvSpPr>
            <p:nvPr/>
          </p:nvSpPr>
          <p:spPr bwMode="auto">
            <a:xfrm>
              <a:off x="7120747" y="4388474"/>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2</a:t>
              </a:r>
              <a:r>
                <a:rPr lang="en-US" sz="1400" dirty="0" smtClean="0"/>
                <a:t> </a:t>
              </a:r>
              <a:r>
                <a:rPr lang="en-US" sz="1400" dirty="0"/>
                <a:t>m</a:t>
              </a:r>
            </a:p>
          </p:txBody>
        </p:sp>
        <p:sp>
          <p:nvSpPr>
            <p:cNvPr id="83" name="Text Box 123"/>
            <p:cNvSpPr txBox="1">
              <a:spLocks noChangeArrowheads="1"/>
            </p:cNvSpPr>
            <p:nvPr/>
          </p:nvSpPr>
          <p:spPr bwMode="auto">
            <a:xfrm>
              <a:off x="6727969" y="4997358"/>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4</a:t>
              </a:r>
              <a:r>
                <a:rPr lang="en-US" sz="1400" dirty="0" smtClean="0"/>
                <a:t> </a:t>
              </a:r>
              <a:r>
                <a:rPr lang="en-US" sz="1400" dirty="0"/>
                <a:t>m</a:t>
              </a:r>
            </a:p>
          </p:txBody>
        </p:sp>
        <p:sp>
          <p:nvSpPr>
            <p:cNvPr id="84" name="Text Box 123"/>
            <p:cNvSpPr txBox="1">
              <a:spLocks noChangeArrowheads="1"/>
            </p:cNvSpPr>
            <p:nvPr/>
          </p:nvSpPr>
          <p:spPr bwMode="auto">
            <a:xfrm>
              <a:off x="4802594" y="4882198"/>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3</a:t>
              </a:r>
              <a:r>
                <a:rPr lang="en-US" sz="1400" dirty="0" smtClean="0"/>
                <a:t> </a:t>
              </a:r>
              <a:r>
                <a:rPr lang="en-US" sz="1400" dirty="0"/>
                <a:t>m</a:t>
              </a:r>
            </a:p>
          </p:txBody>
        </p:sp>
        <p:sp>
          <p:nvSpPr>
            <p:cNvPr id="85" name="Text Box 123"/>
            <p:cNvSpPr txBox="1">
              <a:spLocks noChangeArrowheads="1"/>
            </p:cNvSpPr>
            <p:nvPr/>
          </p:nvSpPr>
          <p:spPr bwMode="auto">
            <a:xfrm>
              <a:off x="5186918" y="4650739"/>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smtClean="0"/>
                <a:t>30</a:t>
              </a:r>
              <a:r>
                <a:rPr lang="en-US" sz="1400" dirty="0" smtClean="0">
                  <a:sym typeface="Symbol" panose="05050102010706020507" pitchFamily="18" charset="2"/>
                </a:rPr>
                <a:t></a:t>
              </a:r>
              <a:endParaRPr lang="en-US" sz="1400" dirty="0"/>
            </a:p>
          </p:txBody>
        </p:sp>
        <p:sp>
          <p:nvSpPr>
            <p:cNvPr id="86" name="Text Box 123"/>
            <p:cNvSpPr txBox="1">
              <a:spLocks noChangeArrowheads="1"/>
            </p:cNvSpPr>
            <p:nvPr/>
          </p:nvSpPr>
          <p:spPr bwMode="auto">
            <a:xfrm>
              <a:off x="4219498" y="4151709"/>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smtClean="0"/>
                <a:t>30</a:t>
              </a:r>
              <a:r>
                <a:rPr lang="en-US" sz="1400" dirty="0" smtClean="0">
                  <a:sym typeface="Symbol" panose="05050102010706020507" pitchFamily="18" charset="2"/>
                </a:rPr>
                <a:t></a:t>
              </a:r>
              <a:endParaRPr lang="en-US" sz="1400" dirty="0"/>
            </a:p>
          </p:txBody>
        </p:sp>
        <p:sp>
          <p:nvSpPr>
            <p:cNvPr id="87" name="Text Box 127"/>
            <p:cNvSpPr txBox="1">
              <a:spLocks noChangeArrowheads="1"/>
            </p:cNvSpPr>
            <p:nvPr/>
          </p:nvSpPr>
          <p:spPr bwMode="auto">
            <a:xfrm>
              <a:off x="6501148" y="4162860"/>
              <a:ext cx="701528" cy="336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600" dirty="0" smtClean="0"/>
                <a:t>12 </a:t>
              </a:r>
              <a:r>
                <a:rPr lang="en-US" sz="1600" dirty="0" err="1" smtClean="0"/>
                <a:t>kN</a:t>
              </a:r>
              <a:endParaRPr lang="en-US" sz="1600" dirty="0"/>
            </a:p>
          </p:txBody>
        </p:sp>
      </p:grpSp>
      <p:sp>
        <p:nvSpPr>
          <p:cNvPr id="88" name="TextBox 87"/>
          <p:cNvSpPr txBox="1">
            <a:spLocks noChangeArrowheads="1"/>
          </p:cNvSpPr>
          <p:nvPr/>
        </p:nvSpPr>
        <p:spPr bwMode="auto">
          <a:xfrm>
            <a:off x="585194" y="4105625"/>
            <a:ext cx="77636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dirty="0" smtClean="0"/>
              <a:t>First, </a:t>
            </a:r>
            <a:r>
              <a:rPr lang="en-US" sz="2400" dirty="0"/>
              <a:t>write a moment equation about </a:t>
            </a:r>
            <a:r>
              <a:rPr lang="en-US" sz="2400" dirty="0" smtClean="0"/>
              <a:t>point </a:t>
            </a:r>
            <a:r>
              <a:rPr lang="en-US" sz="2400" dirty="0"/>
              <a:t>B</a:t>
            </a:r>
            <a:r>
              <a:rPr lang="en-US" sz="2400" dirty="0" smtClean="0"/>
              <a:t>.  Why </a:t>
            </a:r>
            <a:r>
              <a:rPr lang="en-US" sz="2400" dirty="0"/>
              <a:t>point B</a:t>
            </a:r>
            <a:r>
              <a:rPr lang="en-US" sz="2400" dirty="0" smtClean="0"/>
              <a:t>?</a:t>
            </a:r>
            <a:endParaRPr lang="en-US" sz="2400" dirty="0"/>
          </a:p>
        </p:txBody>
      </p:sp>
      <p:grpSp>
        <p:nvGrpSpPr>
          <p:cNvPr id="89" name="Group 82"/>
          <p:cNvGrpSpPr>
            <a:grpSpLocks/>
          </p:cNvGrpSpPr>
          <p:nvPr/>
        </p:nvGrpSpPr>
        <p:grpSpPr bwMode="auto">
          <a:xfrm>
            <a:off x="595326" y="4863595"/>
            <a:ext cx="8312700" cy="1277273"/>
            <a:chOff x="596035" y="4449100"/>
            <a:chExt cx="8312700" cy="1277963"/>
          </a:xfrm>
        </p:grpSpPr>
        <p:sp>
          <p:nvSpPr>
            <p:cNvPr id="90" name="Text Box 7"/>
            <p:cNvSpPr txBox="1">
              <a:spLocks noChangeArrowheads="1"/>
            </p:cNvSpPr>
            <p:nvPr/>
          </p:nvSpPr>
          <p:spPr bwMode="auto">
            <a:xfrm>
              <a:off x="596035" y="4449100"/>
              <a:ext cx="8312700" cy="12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   + </a:t>
              </a:r>
              <a:r>
                <a:rPr lang="en-US" dirty="0">
                  <a:sym typeface="Symbol" pitchFamily="18" charset="2"/>
                </a:rPr>
                <a:t> </a:t>
              </a:r>
              <a:r>
                <a:rPr lang="en-US" dirty="0" smtClean="0">
                  <a:sym typeface="Symbol" pitchFamily="18" charset="2"/>
                </a:rPr>
                <a:t>M</a:t>
              </a:r>
              <a:r>
                <a:rPr lang="en-US" baseline="-25000" dirty="0">
                  <a:sym typeface="Symbol" pitchFamily="18" charset="2"/>
                </a:rPr>
                <a:t>B</a:t>
              </a:r>
              <a:r>
                <a:rPr lang="en-US" dirty="0" smtClean="0">
                  <a:sym typeface="Symbol" pitchFamily="18" charset="2"/>
                </a:rPr>
                <a:t> </a:t>
              </a:r>
              <a:r>
                <a:rPr lang="en-US" dirty="0">
                  <a:sym typeface="Symbol" pitchFamily="18" charset="2"/>
                </a:rPr>
                <a:t>= </a:t>
              </a:r>
              <a:r>
                <a:rPr lang="en-US" dirty="0" smtClean="0">
                  <a:cs typeface="Times New Roman" pitchFamily="18" charset="0"/>
                </a:rPr>
                <a:t>– </a:t>
              </a:r>
              <a:r>
                <a:rPr lang="en-US" dirty="0" smtClean="0">
                  <a:sym typeface="Symbol" pitchFamily="18" charset="2"/>
                </a:rPr>
                <a:t>(</a:t>
              </a:r>
              <a:r>
                <a:rPr lang="en-US" dirty="0" smtClean="0">
                  <a:cs typeface="Times New Roman" pitchFamily="18" charset="0"/>
                  <a:sym typeface="Symbol" pitchFamily="18" charset="2"/>
                </a:rPr>
                <a:t>N</a:t>
              </a:r>
              <a:r>
                <a:rPr lang="en-US" baseline="-25000" dirty="0" smtClean="0">
                  <a:cs typeface="Times New Roman" pitchFamily="18" charset="0"/>
                  <a:sym typeface="Symbol" pitchFamily="18" charset="2"/>
                </a:rPr>
                <a:t>A</a:t>
              </a:r>
              <a:r>
                <a:rPr lang="en-US" dirty="0" smtClean="0">
                  <a:sym typeface="Symbol" pitchFamily="18" charset="2"/>
                </a:rPr>
                <a:t> cos 30)  (4 + 3 </a:t>
              </a:r>
              <a:r>
                <a:rPr lang="en-US" dirty="0">
                  <a:sym typeface="Symbol" pitchFamily="18" charset="2"/>
                </a:rPr>
                <a:t>cos 30</a:t>
              </a:r>
              <a:r>
                <a:rPr lang="en-US" dirty="0" smtClean="0">
                  <a:sym typeface="Symbol" pitchFamily="18" charset="2"/>
                </a:rPr>
                <a:t>) </a:t>
              </a:r>
              <a:r>
                <a:rPr lang="en-US" dirty="0">
                  <a:cs typeface="Times New Roman" pitchFamily="18" charset="0"/>
                </a:rPr>
                <a:t>–</a:t>
              </a:r>
              <a:r>
                <a:rPr lang="en-US" dirty="0" smtClean="0">
                  <a:sym typeface="Symbol" pitchFamily="18" charset="2"/>
                </a:rPr>
                <a:t> </a:t>
              </a:r>
              <a:r>
                <a:rPr lang="en-US" dirty="0">
                  <a:sym typeface="Symbol" pitchFamily="18" charset="2"/>
                </a:rPr>
                <a:t>(</a:t>
              </a:r>
              <a:r>
                <a:rPr lang="en-US" dirty="0">
                  <a:cs typeface="Times New Roman" pitchFamily="18" charset="0"/>
                  <a:sym typeface="Symbol" pitchFamily="18" charset="2"/>
                </a:rPr>
                <a:t>N</a:t>
              </a:r>
              <a:r>
                <a:rPr lang="en-US" baseline="-25000" dirty="0">
                  <a:cs typeface="Times New Roman" pitchFamily="18" charset="0"/>
                  <a:sym typeface="Symbol" pitchFamily="18" charset="2"/>
                </a:rPr>
                <a:t>A</a:t>
              </a:r>
              <a:r>
                <a:rPr lang="en-US" dirty="0">
                  <a:sym typeface="Symbol" pitchFamily="18" charset="2"/>
                </a:rPr>
                <a:t> </a:t>
              </a:r>
              <a:r>
                <a:rPr lang="en-US" dirty="0" smtClean="0">
                  <a:sym typeface="Symbol" pitchFamily="18" charset="2"/>
                </a:rPr>
                <a:t>sin </a:t>
              </a:r>
              <a:r>
                <a:rPr lang="en-US" dirty="0">
                  <a:sym typeface="Symbol" pitchFamily="18" charset="2"/>
                </a:rPr>
                <a:t>30)  </a:t>
              </a:r>
              <a:r>
                <a:rPr lang="en-US" dirty="0" smtClean="0">
                  <a:sym typeface="Symbol" pitchFamily="18" charset="2"/>
                </a:rPr>
                <a:t>(3 sin </a:t>
              </a:r>
              <a:r>
                <a:rPr lang="en-US" dirty="0">
                  <a:sym typeface="Symbol" pitchFamily="18" charset="2"/>
                </a:rPr>
                <a:t>30) </a:t>
              </a:r>
              <a:r>
                <a:rPr lang="en-US" dirty="0" smtClean="0">
                  <a:sym typeface="Symbol" pitchFamily="18" charset="2"/>
                </a:rPr>
                <a:t>            </a:t>
              </a:r>
              <a:br>
                <a:rPr lang="en-US" dirty="0" smtClean="0">
                  <a:sym typeface="Symbol" pitchFamily="18" charset="2"/>
                </a:rPr>
              </a:br>
              <a:r>
                <a:rPr lang="en-US" dirty="0" smtClean="0">
                  <a:sym typeface="Symbol" pitchFamily="18" charset="2"/>
                </a:rPr>
                <a:t>                   </a:t>
              </a:r>
              <a:r>
                <a:rPr lang="en-US" dirty="0" smtClean="0">
                  <a:cs typeface="Times New Roman" pitchFamily="18" charset="0"/>
                  <a:sym typeface="Symbol" pitchFamily="18" charset="2"/>
                </a:rPr>
                <a:t>+</a:t>
              </a:r>
              <a:r>
                <a:rPr lang="en-US" dirty="0" smtClean="0">
                  <a:cs typeface="Times New Roman" pitchFamily="18" charset="0"/>
                </a:rPr>
                <a:t> 12 </a:t>
              </a:r>
              <a:r>
                <a:rPr lang="en-US" dirty="0" smtClean="0">
                  <a:sym typeface="Symbol" pitchFamily="18" charset="2"/>
                </a:rPr>
                <a:t> </a:t>
              </a:r>
              <a:r>
                <a:rPr lang="en-US" dirty="0">
                  <a:sym typeface="Symbol" pitchFamily="18" charset="2"/>
                </a:rPr>
                <a:t>2</a:t>
              </a:r>
              <a:r>
                <a:rPr lang="en-US" dirty="0" smtClean="0">
                  <a:sym typeface="Symbol" pitchFamily="18" charset="2"/>
                </a:rPr>
                <a:t> </a:t>
              </a:r>
              <a:r>
                <a:rPr lang="en-US" dirty="0">
                  <a:sym typeface="Symbol" pitchFamily="18" charset="2"/>
                </a:rPr>
                <a:t>= 0</a:t>
              </a:r>
            </a:p>
            <a:p>
              <a:pPr eaLnBrk="1" hangingPunct="1">
                <a:spcBef>
                  <a:spcPct val="50000"/>
                </a:spcBef>
              </a:pPr>
              <a:r>
                <a:rPr lang="en-US" dirty="0">
                  <a:sym typeface="Symbol" pitchFamily="18" charset="2"/>
                </a:rPr>
                <a:t>       </a:t>
              </a:r>
              <a:r>
                <a:rPr lang="en-US" u="sng" dirty="0" smtClean="0">
                  <a:solidFill>
                    <a:srgbClr val="0000FA"/>
                  </a:solidFill>
                  <a:sym typeface="Symbol" pitchFamily="18" charset="2"/>
                </a:rPr>
                <a:t>N</a:t>
              </a:r>
              <a:r>
                <a:rPr lang="en-US" u="sng" baseline="-25000" dirty="0">
                  <a:solidFill>
                    <a:srgbClr val="0000FA"/>
                  </a:solidFill>
                  <a:sym typeface="Symbol" pitchFamily="18" charset="2"/>
                </a:rPr>
                <a:t>A</a:t>
              </a:r>
              <a:r>
                <a:rPr lang="en-US" dirty="0" smtClean="0">
                  <a:solidFill>
                    <a:srgbClr val="0000FA"/>
                  </a:solidFill>
                  <a:sym typeface="Symbol" pitchFamily="18" charset="2"/>
                </a:rPr>
                <a:t>  </a:t>
              </a:r>
              <a:r>
                <a:rPr lang="en-US" dirty="0" smtClean="0">
                  <a:sym typeface="Symbol" pitchFamily="18" charset="2"/>
                </a:rPr>
                <a:t>= 3.713 </a:t>
              </a:r>
              <a:r>
                <a:rPr lang="en-US" u="sng" dirty="0" smtClean="0">
                  <a:solidFill>
                    <a:srgbClr val="0000FA"/>
                  </a:solidFill>
                  <a:sym typeface="Symbol" pitchFamily="18" charset="2"/>
                </a:rPr>
                <a:t>= 3.71 </a:t>
              </a:r>
              <a:r>
                <a:rPr lang="en-US" u="sng" dirty="0" err="1">
                  <a:solidFill>
                    <a:srgbClr val="0000FA"/>
                  </a:solidFill>
                  <a:sym typeface="Symbol" pitchFamily="18" charset="2"/>
                </a:rPr>
                <a:t>kN</a:t>
              </a:r>
              <a:endParaRPr lang="en-US" u="sng" dirty="0">
                <a:solidFill>
                  <a:srgbClr val="0000FA"/>
                </a:solidFill>
                <a:cs typeface="Times New Roman" pitchFamily="18" charset="0"/>
                <a:sym typeface="Symbol" pitchFamily="18" charset="2"/>
              </a:endParaRPr>
            </a:p>
          </p:txBody>
        </p:sp>
        <p:sp>
          <p:nvSpPr>
            <p:cNvPr id="91" name="Freeform 11"/>
            <p:cNvSpPr>
              <a:spLocks/>
            </p:cNvSpPr>
            <p:nvPr/>
          </p:nvSpPr>
          <p:spPr bwMode="auto">
            <a:xfrm>
              <a:off x="762813" y="4520937"/>
              <a:ext cx="76200" cy="304800"/>
            </a:xfrm>
            <a:custGeom>
              <a:avLst/>
              <a:gdLst>
                <a:gd name="T0" fmla="*/ 2147483647 w 48"/>
                <a:gd name="T1" fmla="*/ 0 h 192"/>
                <a:gd name="T2" fmla="*/ 0 w 48"/>
                <a:gd name="T3" fmla="*/ 2147483647 h 192"/>
                <a:gd name="T4" fmla="*/ 2147483647 w 48"/>
                <a:gd name="T5" fmla="*/ 2147483647 h 192"/>
                <a:gd name="T6" fmla="*/ 0 60000 65536"/>
                <a:gd name="T7" fmla="*/ 0 60000 65536"/>
                <a:gd name="T8" fmla="*/ 0 60000 65536"/>
                <a:gd name="T9" fmla="*/ 0 w 48"/>
                <a:gd name="T10" fmla="*/ 0 h 192"/>
                <a:gd name="T11" fmla="*/ 48 w 48"/>
                <a:gd name="T12" fmla="*/ 192 h 192"/>
              </a:gdLst>
              <a:ahLst/>
              <a:cxnLst>
                <a:cxn ang="T6">
                  <a:pos x="T0" y="T1"/>
                </a:cxn>
                <a:cxn ang="T7">
                  <a:pos x="T2" y="T3"/>
                </a:cxn>
                <a:cxn ang="T8">
                  <a:pos x="T4" y="T5"/>
                </a:cxn>
              </a:cxnLst>
              <a:rect l="T9" t="T10" r="T11" b="T12"/>
              <a:pathLst>
                <a:path w="48" h="192">
                  <a:moveTo>
                    <a:pt x="48" y="0"/>
                  </a:moveTo>
                  <a:cubicBezTo>
                    <a:pt x="24" y="32"/>
                    <a:pt x="0" y="64"/>
                    <a:pt x="0" y="96"/>
                  </a:cubicBezTo>
                  <a:cubicBezTo>
                    <a:pt x="0" y="128"/>
                    <a:pt x="24" y="160"/>
                    <a:pt x="48" y="192"/>
                  </a:cubicBez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lstStyle/>
            <a:p>
              <a:endParaRPr lang="en-US"/>
            </a:p>
          </p:txBody>
        </p:sp>
      </p:grpSp>
      <p:sp>
        <p:nvSpPr>
          <p:cNvPr id="36" name="Rectangle 35"/>
          <p:cNvSpPr/>
          <p:nvPr/>
        </p:nvSpPr>
        <p:spPr>
          <a:xfrm>
            <a:off x="4487311" y="3015007"/>
            <a:ext cx="4461088" cy="830997"/>
          </a:xfrm>
          <a:prstGeom prst="rect">
            <a:avLst/>
          </a:prstGeom>
        </p:spPr>
        <p:txBody>
          <a:bodyPr wrap="square">
            <a:spAutoFit/>
          </a:bodyPr>
          <a:lstStyle/>
          <a:p>
            <a:r>
              <a:rPr lang="en-US" sz="2400" dirty="0" smtClean="0">
                <a:solidFill>
                  <a:srgbClr val="0000FA"/>
                </a:solidFill>
              </a:rPr>
              <a:t>Note that the distributed </a:t>
            </a:r>
            <a:r>
              <a:rPr lang="en-US" sz="2400" dirty="0">
                <a:solidFill>
                  <a:srgbClr val="0000FA"/>
                </a:solidFill>
              </a:rPr>
              <a:t>load </a:t>
            </a:r>
            <a:r>
              <a:rPr lang="en-US" sz="2400" dirty="0" smtClean="0">
                <a:solidFill>
                  <a:srgbClr val="0000FA"/>
                </a:solidFill>
              </a:rPr>
              <a:t>has been reduced to </a:t>
            </a:r>
            <a:r>
              <a:rPr lang="en-US" sz="2400" dirty="0">
                <a:solidFill>
                  <a:srgbClr val="0000FA"/>
                </a:solidFill>
              </a:rPr>
              <a:t>a single </a:t>
            </a:r>
            <a:r>
              <a:rPr lang="en-US" sz="2400" dirty="0" smtClean="0">
                <a:solidFill>
                  <a:srgbClr val="0000FA"/>
                </a:solidFill>
              </a:rPr>
              <a:t>force.</a:t>
            </a:r>
            <a:endParaRPr lang="en-US" sz="2400" dirty="0">
              <a:solidFill>
                <a:srgbClr val="0000FA"/>
              </a:solidFill>
            </a:endParaRPr>
          </a:p>
        </p:txBody>
      </p:sp>
      <p:sp>
        <p:nvSpPr>
          <p:cNvPr id="2" name="Slide Number Placeholder 1"/>
          <p:cNvSpPr>
            <a:spLocks noGrp="1"/>
          </p:cNvSpPr>
          <p:nvPr>
            <p:ph type="sldNum" sz="quarter" idx="12"/>
          </p:nvPr>
        </p:nvSpPr>
        <p:spPr/>
        <p:txBody>
          <a:bodyPr/>
          <a:lstStyle/>
          <a:p>
            <a:fld id="{DC3AEFEB-B207-4D33-A191-2D8E3187E430}" type="slidenum">
              <a:rPr lang="en-US" smtClean="0"/>
              <a:pPr/>
              <a:t>31</a:t>
            </a:fld>
            <a:endParaRPr lang="en-US"/>
          </a:p>
        </p:txBody>
      </p:sp>
    </p:spTree>
    <p:extLst>
      <p:ext uri="{BB962C8B-B14F-4D97-AF65-F5344CB8AC3E}">
        <p14:creationId xmlns:p14="http://schemas.microsoft.com/office/powerpoint/2010/main" val="189821320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0-#ppt_w/2"/>
                                          </p:val>
                                        </p:tav>
                                        <p:tav tm="100000">
                                          <p:val>
                                            <p:strVal val="#ppt_x"/>
                                          </p:val>
                                        </p:tav>
                                      </p:tavLst>
                                    </p:anim>
                                    <p:anim calcmode="lin" valueType="num">
                                      <p:cBhvr additive="base">
                                        <p:cTn id="17"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ppt_x"/>
                                          </p:val>
                                        </p:tav>
                                        <p:tav tm="100000">
                                          <p:val>
                                            <p:strVal val="#ppt_x"/>
                                          </p:val>
                                        </p:tav>
                                      </p:tavLst>
                                    </p:anim>
                                    <p:anim calcmode="lin" valueType="num">
                                      <p:cBhvr additive="base">
                                        <p:cTn id="23"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89"/>
                                        </p:tgtEl>
                                        <p:attrNameLst>
                                          <p:attrName>style.visibility</p:attrName>
                                        </p:attrNameLst>
                                      </p:cBhvr>
                                      <p:to>
                                        <p:strVal val="visible"/>
                                      </p:to>
                                    </p:set>
                                    <p:anim calcmode="lin" valueType="num">
                                      <p:cBhvr additive="base">
                                        <p:cTn id="28" dur="500" fill="hold"/>
                                        <p:tgtEl>
                                          <p:spTgt spid="89"/>
                                        </p:tgtEl>
                                        <p:attrNameLst>
                                          <p:attrName>ppt_x</p:attrName>
                                        </p:attrNameLst>
                                      </p:cBhvr>
                                      <p:tavLst>
                                        <p:tav tm="0">
                                          <p:val>
                                            <p:strVal val="0-#ppt_w/2"/>
                                          </p:val>
                                        </p:tav>
                                        <p:tav tm="100000">
                                          <p:val>
                                            <p:strVal val="#ppt_x"/>
                                          </p:val>
                                        </p:tav>
                                      </p:tavLst>
                                    </p:anim>
                                    <p:anim calcmode="lin" valueType="num">
                                      <p:cBhvr additive="base">
                                        <p:cTn id="29"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GROUP  PROBLEM  SOLVING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grpSp>
        <p:nvGrpSpPr>
          <p:cNvPr id="70" name="Group 69"/>
          <p:cNvGrpSpPr>
            <a:grpSpLocks noChangeAspect="1"/>
          </p:cNvGrpSpPr>
          <p:nvPr/>
        </p:nvGrpSpPr>
        <p:grpSpPr>
          <a:xfrm>
            <a:off x="468561" y="1261992"/>
            <a:ext cx="3943350" cy="1903095"/>
            <a:chOff x="190500" y="1478899"/>
            <a:chExt cx="4381500" cy="2114550"/>
          </a:xfrm>
        </p:grpSpPr>
        <p:pic>
          <p:nvPicPr>
            <p:cNvPr id="71" name="Picture 70"/>
            <p:cNvPicPr>
              <a:picLocks noChangeAspect="1"/>
            </p:cNvPicPr>
            <p:nvPr/>
          </p:nvPicPr>
          <p:blipFill>
            <a:blip r:embed="rId3"/>
            <a:stretch>
              <a:fillRect/>
            </a:stretch>
          </p:blipFill>
          <p:spPr>
            <a:xfrm>
              <a:off x="190500" y="1478899"/>
              <a:ext cx="4381500" cy="2114550"/>
            </a:xfrm>
            <a:prstGeom prst="rect">
              <a:avLst/>
            </a:prstGeom>
          </p:spPr>
        </p:pic>
        <p:sp>
          <p:nvSpPr>
            <p:cNvPr id="72" name="Rectangle 71"/>
            <p:cNvSpPr/>
            <p:nvPr/>
          </p:nvSpPr>
          <p:spPr>
            <a:xfrm>
              <a:off x="3048000" y="1930400"/>
              <a:ext cx="304800" cy="186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2763654" y="1792908"/>
              <a:ext cx="806631" cy="338554"/>
            </a:xfrm>
            <a:prstGeom prst="rect">
              <a:avLst/>
            </a:prstGeom>
          </p:spPr>
          <p:txBody>
            <a:bodyPr wrap="none">
              <a:spAutoFit/>
            </a:bodyPr>
            <a:lstStyle/>
            <a:p>
              <a:r>
                <a:rPr lang="en-US" sz="1600" dirty="0" smtClean="0"/>
                <a:t>3 </a:t>
              </a:r>
              <a:r>
                <a:rPr lang="en-US" sz="1600" dirty="0" err="1" smtClean="0"/>
                <a:t>kN</a:t>
              </a:r>
              <a:r>
                <a:rPr lang="en-US" sz="1600" dirty="0" smtClean="0"/>
                <a:t>/m</a:t>
              </a:r>
              <a:endParaRPr lang="en-US" sz="1600" dirty="0"/>
            </a:p>
          </p:txBody>
        </p:sp>
      </p:grpSp>
      <p:grpSp>
        <p:nvGrpSpPr>
          <p:cNvPr id="35" name="Group 34"/>
          <p:cNvGrpSpPr/>
          <p:nvPr/>
        </p:nvGrpSpPr>
        <p:grpSpPr>
          <a:xfrm>
            <a:off x="4446938" y="1014774"/>
            <a:ext cx="4221014" cy="2001279"/>
            <a:chOff x="4195107" y="3612152"/>
            <a:chExt cx="4221014" cy="2001279"/>
          </a:xfrm>
        </p:grpSpPr>
        <p:cxnSp>
          <p:nvCxnSpPr>
            <p:cNvPr id="6" name="Straight Connector 5"/>
            <p:cNvCxnSpPr/>
            <p:nvPr/>
          </p:nvCxnSpPr>
          <p:spPr>
            <a:xfrm>
              <a:off x="4803226" y="4208344"/>
              <a:ext cx="1274752" cy="73974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54634" y="4945170"/>
              <a:ext cx="170444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579374" y="4270745"/>
              <a:ext cx="209104" cy="3528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927038" y="4503319"/>
              <a:ext cx="0" cy="364240"/>
            </a:xfrm>
            <a:prstGeom prst="straightConnector1">
              <a:avLst/>
            </a:prstGeom>
            <a:ln w="38100">
              <a:solidFill>
                <a:srgbClr val="0000F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7759078" y="4945170"/>
              <a:ext cx="0" cy="48961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7776747" y="4948673"/>
              <a:ext cx="370574"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455350" y="4967292"/>
              <a:ext cx="5771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Freeform 18"/>
            <p:cNvSpPr/>
            <p:nvPr/>
          </p:nvSpPr>
          <p:spPr>
            <a:xfrm>
              <a:off x="5611761" y="4741606"/>
              <a:ext cx="44245" cy="221226"/>
            </a:xfrm>
            <a:custGeom>
              <a:avLst/>
              <a:gdLst>
                <a:gd name="connsiteX0" fmla="*/ 14749 w 44245"/>
                <a:gd name="connsiteY0" fmla="*/ 221226 h 221226"/>
                <a:gd name="connsiteX1" fmla="*/ 0 w 44245"/>
                <a:gd name="connsiteY1" fmla="*/ 132736 h 221226"/>
                <a:gd name="connsiteX2" fmla="*/ 14749 w 44245"/>
                <a:gd name="connsiteY2" fmla="*/ 66368 h 221226"/>
                <a:gd name="connsiteX3" fmla="*/ 44245 w 44245"/>
                <a:gd name="connsiteY3" fmla="*/ 0 h 221226"/>
              </a:gdLst>
              <a:ahLst/>
              <a:cxnLst>
                <a:cxn ang="0">
                  <a:pos x="connsiteX0" y="connsiteY0"/>
                </a:cxn>
                <a:cxn ang="0">
                  <a:pos x="connsiteX1" y="connsiteY1"/>
                </a:cxn>
                <a:cxn ang="0">
                  <a:pos x="connsiteX2" y="connsiteY2"/>
                </a:cxn>
                <a:cxn ang="0">
                  <a:pos x="connsiteX3" y="connsiteY3"/>
                </a:cxn>
              </a:cxnLst>
              <a:rect l="l" t="t" r="r" b="b"/>
              <a:pathLst>
                <a:path w="44245" h="221226">
                  <a:moveTo>
                    <a:pt x="14749" y="221226"/>
                  </a:moveTo>
                  <a:cubicBezTo>
                    <a:pt x="7374" y="189886"/>
                    <a:pt x="0" y="158546"/>
                    <a:pt x="0" y="132736"/>
                  </a:cubicBezTo>
                  <a:cubicBezTo>
                    <a:pt x="0" y="106926"/>
                    <a:pt x="7375" y="88491"/>
                    <a:pt x="14749" y="66368"/>
                  </a:cubicBezTo>
                  <a:cubicBezTo>
                    <a:pt x="22123" y="44245"/>
                    <a:pt x="33184" y="22122"/>
                    <a:pt x="44245"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6077978" y="5014452"/>
              <a:ext cx="0" cy="31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077978" y="5243052"/>
              <a:ext cx="1681100"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837640" y="5036574"/>
              <a:ext cx="187489" cy="3170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586748" y="4616246"/>
              <a:ext cx="1250892" cy="69306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759077" y="4553531"/>
              <a:ext cx="0" cy="273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957125" y="4670691"/>
              <a:ext cx="801953"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572000" y="4141978"/>
              <a:ext cx="0" cy="4818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Freeform 33"/>
            <p:cNvSpPr/>
            <p:nvPr/>
          </p:nvSpPr>
          <p:spPr>
            <a:xfrm>
              <a:off x="4579374" y="4383388"/>
              <a:ext cx="110613" cy="48502"/>
            </a:xfrm>
            <a:custGeom>
              <a:avLst/>
              <a:gdLst>
                <a:gd name="connsiteX0" fmla="*/ 110613 w 110613"/>
                <a:gd name="connsiteY0" fmla="*/ 48502 h 48502"/>
                <a:gd name="connsiteX1" fmla="*/ 58994 w 110613"/>
                <a:gd name="connsiteY1" fmla="*/ 4257 h 48502"/>
                <a:gd name="connsiteX2" fmla="*/ 0 w 110613"/>
                <a:gd name="connsiteY2" fmla="*/ 4257 h 48502"/>
              </a:gdLst>
              <a:ahLst/>
              <a:cxnLst>
                <a:cxn ang="0">
                  <a:pos x="connsiteX0" y="connsiteY0"/>
                </a:cxn>
                <a:cxn ang="0">
                  <a:pos x="connsiteX1" y="connsiteY1"/>
                </a:cxn>
                <a:cxn ang="0">
                  <a:pos x="connsiteX2" y="connsiteY2"/>
                </a:cxn>
              </a:cxnLst>
              <a:rect l="l" t="t" r="r" b="b"/>
              <a:pathLst>
                <a:path w="110613" h="48502">
                  <a:moveTo>
                    <a:pt x="110613" y="48502"/>
                  </a:moveTo>
                  <a:cubicBezTo>
                    <a:pt x="94021" y="30066"/>
                    <a:pt x="77429" y="11631"/>
                    <a:pt x="58994" y="4257"/>
                  </a:cubicBezTo>
                  <a:cubicBezTo>
                    <a:pt x="40559" y="-3117"/>
                    <a:pt x="20279" y="570"/>
                    <a:pt x="0" y="4257"/>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 Box 133"/>
            <p:cNvSpPr txBox="1">
              <a:spLocks noChangeArrowheads="1"/>
            </p:cNvSpPr>
            <p:nvPr/>
          </p:nvSpPr>
          <p:spPr bwMode="auto">
            <a:xfrm>
              <a:off x="5305347" y="3612152"/>
              <a:ext cx="21355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FBD of the beam</a:t>
              </a:r>
            </a:p>
          </p:txBody>
        </p:sp>
        <p:sp>
          <p:nvSpPr>
            <p:cNvPr id="79" name="Text Box 101"/>
            <p:cNvSpPr txBox="1">
              <a:spLocks noChangeArrowheads="1"/>
            </p:cNvSpPr>
            <p:nvPr/>
          </p:nvSpPr>
          <p:spPr bwMode="auto">
            <a:xfrm>
              <a:off x="4195107" y="4413504"/>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a:t>N</a:t>
              </a:r>
              <a:r>
                <a:rPr lang="en-US" sz="1800" baseline="-25000" dirty="0" smtClean="0"/>
                <a:t>A</a:t>
              </a:r>
              <a:endParaRPr lang="en-US" sz="1800" dirty="0"/>
            </a:p>
          </p:txBody>
        </p:sp>
        <p:sp>
          <p:nvSpPr>
            <p:cNvPr id="80" name="Text Box 118"/>
            <p:cNvSpPr txBox="1">
              <a:spLocks noChangeArrowheads="1"/>
            </p:cNvSpPr>
            <p:nvPr/>
          </p:nvSpPr>
          <p:spPr bwMode="auto">
            <a:xfrm>
              <a:off x="7712094" y="5246555"/>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smtClean="0"/>
                <a:t>B</a:t>
              </a:r>
              <a:r>
                <a:rPr lang="en-US" sz="1800" baseline="-25000" dirty="0"/>
                <a:t>y</a:t>
              </a:r>
              <a:endParaRPr lang="en-US" sz="1800" dirty="0"/>
            </a:p>
          </p:txBody>
        </p:sp>
        <p:sp>
          <p:nvSpPr>
            <p:cNvPr id="81" name="Text Box 118"/>
            <p:cNvSpPr txBox="1">
              <a:spLocks noChangeArrowheads="1"/>
            </p:cNvSpPr>
            <p:nvPr/>
          </p:nvSpPr>
          <p:spPr bwMode="auto">
            <a:xfrm>
              <a:off x="7916241" y="4553531"/>
              <a:ext cx="499880" cy="36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dirty="0" err="1" smtClean="0"/>
                <a:t>B</a:t>
              </a:r>
              <a:r>
                <a:rPr lang="en-US" sz="1800" baseline="-25000" dirty="0" err="1" smtClean="0"/>
                <a:t>x</a:t>
              </a:r>
              <a:endParaRPr lang="en-US" sz="1800" dirty="0"/>
            </a:p>
          </p:txBody>
        </p:sp>
        <p:sp>
          <p:nvSpPr>
            <p:cNvPr id="82" name="Text Box 123"/>
            <p:cNvSpPr txBox="1">
              <a:spLocks noChangeArrowheads="1"/>
            </p:cNvSpPr>
            <p:nvPr/>
          </p:nvSpPr>
          <p:spPr bwMode="auto">
            <a:xfrm>
              <a:off x="7120747" y="4388474"/>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2</a:t>
              </a:r>
              <a:r>
                <a:rPr lang="en-US" sz="1400" dirty="0" smtClean="0"/>
                <a:t> </a:t>
              </a:r>
              <a:r>
                <a:rPr lang="en-US" sz="1400" dirty="0"/>
                <a:t>m</a:t>
              </a:r>
            </a:p>
          </p:txBody>
        </p:sp>
        <p:sp>
          <p:nvSpPr>
            <p:cNvPr id="83" name="Text Box 123"/>
            <p:cNvSpPr txBox="1">
              <a:spLocks noChangeArrowheads="1"/>
            </p:cNvSpPr>
            <p:nvPr/>
          </p:nvSpPr>
          <p:spPr bwMode="auto">
            <a:xfrm>
              <a:off x="6727969" y="4997358"/>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4</a:t>
              </a:r>
              <a:r>
                <a:rPr lang="en-US" sz="1400" dirty="0" smtClean="0"/>
                <a:t> </a:t>
              </a:r>
              <a:r>
                <a:rPr lang="en-US" sz="1400" dirty="0"/>
                <a:t>m</a:t>
              </a:r>
            </a:p>
          </p:txBody>
        </p:sp>
        <p:sp>
          <p:nvSpPr>
            <p:cNvPr id="84" name="Text Box 123"/>
            <p:cNvSpPr txBox="1">
              <a:spLocks noChangeArrowheads="1"/>
            </p:cNvSpPr>
            <p:nvPr/>
          </p:nvSpPr>
          <p:spPr bwMode="auto">
            <a:xfrm>
              <a:off x="4802594" y="4882198"/>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a:t>3</a:t>
              </a:r>
              <a:r>
                <a:rPr lang="en-US" sz="1400" dirty="0" smtClean="0"/>
                <a:t> </a:t>
              </a:r>
              <a:r>
                <a:rPr lang="en-US" sz="1400" dirty="0"/>
                <a:t>m</a:t>
              </a:r>
            </a:p>
          </p:txBody>
        </p:sp>
        <p:sp>
          <p:nvSpPr>
            <p:cNvPr id="85" name="Text Box 123"/>
            <p:cNvSpPr txBox="1">
              <a:spLocks noChangeArrowheads="1"/>
            </p:cNvSpPr>
            <p:nvPr/>
          </p:nvSpPr>
          <p:spPr bwMode="auto">
            <a:xfrm>
              <a:off x="5186918" y="4650739"/>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smtClean="0"/>
                <a:t>30</a:t>
              </a:r>
              <a:r>
                <a:rPr lang="en-US" sz="1400" dirty="0" smtClean="0">
                  <a:sym typeface="Symbol" panose="05050102010706020507" pitchFamily="18" charset="2"/>
                </a:rPr>
                <a:t></a:t>
              </a:r>
              <a:endParaRPr lang="en-US" sz="1400" dirty="0"/>
            </a:p>
          </p:txBody>
        </p:sp>
        <p:sp>
          <p:nvSpPr>
            <p:cNvPr id="86" name="Text Box 123"/>
            <p:cNvSpPr txBox="1">
              <a:spLocks noChangeArrowheads="1"/>
            </p:cNvSpPr>
            <p:nvPr/>
          </p:nvSpPr>
          <p:spPr bwMode="auto">
            <a:xfrm>
              <a:off x="4219498" y="4151709"/>
              <a:ext cx="4747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400" dirty="0" smtClean="0"/>
                <a:t>30</a:t>
              </a:r>
              <a:r>
                <a:rPr lang="en-US" sz="1400" dirty="0" smtClean="0">
                  <a:sym typeface="Symbol" panose="05050102010706020507" pitchFamily="18" charset="2"/>
                </a:rPr>
                <a:t></a:t>
              </a:r>
              <a:endParaRPr lang="en-US" sz="1400" dirty="0"/>
            </a:p>
          </p:txBody>
        </p:sp>
        <p:sp>
          <p:nvSpPr>
            <p:cNvPr id="87" name="Text Box 127"/>
            <p:cNvSpPr txBox="1">
              <a:spLocks noChangeArrowheads="1"/>
            </p:cNvSpPr>
            <p:nvPr/>
          </p:nvSpPr>
          <p:spPr bwMode="auto">
            <a:xfrm>
              <a:off x="6501148" y="4162860"/>
              <a:ext cx="701528" cy="336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600" dirty="0" smtClean="0"/>
                <a:t>12 </a:t>
              </a:r>
              <a:r>
                <a:rPr lang="en-US" sz="1600" dirty="0" err="1" smtClean="0"/>
                <a:t>kN</a:t>
              </a:r>
              <a:endParaRPr lang="en-US" sz="1600" dirty="0"/>
            </a:p>
          </p:txBody>
        </p:sp>
      </p:grpSp>
      <p:sp>
        <p:nvSpPr>
          <p:cNvPr id="38" name="Text Box 3"/>
          <p:cNvSpPr txBox="1">
            <a:spLocks noChangeArrowheads="1"/>
          </p:cNvSpPr>
          <p:nvPr/>
        </p:nvSpPr>
        <p:spPr bwMode="auto">
          <a:xfrm>
            <a:off x="836613" y="3768458"/>
            <a:ext cx="70866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600"/>
              </a:spcBef>
            </a:pPr>
            <a:r>
              <a:rPr lang="en-US" sz="2400" dirty="0">
                <a:sym typeface="Symbol" pitchFamily="18" charset="2"/>
              </a:rPr>
              <a:t>Now </a:t>
            </a:r>
            <a:r>
              <a:rPr lang="en-US" sz="2400" dirty="0" smtClean="0">
                <a:sym typeface="Symbol" pitchFamily="18" charset="2"/>
              </a:rPr>
              <a:t>write the  F</a:t>
            </a:r>
            <a:r>
              <a:rPr lang="en-US" sz="2400" baseline="-25000" dirty="0" smtClean="0">
                <a:sym typeface="Symbol" pitchFamily="18" charset="2"/>
              </a:rPr>
              <a:t>X </a:t>
            </a:r>
            <a:r>
              <a:rPr lang="en-US" sz="2400" dirty="0" smtClean="0">
                <a:sym typeface="Symbol" pitchFamily="18" charset="2"/>
              </a:rPr>
              <a:t>=  F</a:t>
            </a:r>
            <a:r>
              <a:rPr lang="en-US" sz="2400" baseline="-25000" dirty="0" smtClean="0">
                <a:sym typeface="Symbol" pitchFamily="18" charset="2"/>
              </a:rPr>
              <a:t>Y  </a:t>
            </a:r>
            <a:r>
              <a:rPr lang="en-US" sz="2400" dirty="0" smtClean="0">
                <a:sym typeface="Symbol" pitchFamily="18" charset="2"/>
              </a:rPr>
              <a:t>= 0 equations</a:t>
            </a:r>
            <a:r>
              <a:rPr lang="en-US" sz="2400" dirty="0">
                <a:sym typeface="Symbol" pitchFamily="18" charset="2"/>
              </a:rPr>
              <a:t>.</a:t>
            </a:r>
          </a:p>
          <a:p>
            <a:pPr eaLnBrk="1" hangingPunct="1">
              <a:spcBef>
                <a:spcPts val="600"/>
              </a:spcBef>
            </a:pPr>
            <a:r>
              <a:rPr lang="en-US" dirty="0">
                <a:sym typeface="Symbol" pitchFamily="18" charset="2"/>
              </a:rPr>
              <a:t></a:t>
            </a:r>
            <a:r>
              <a:rPr lang="en-US" dirty="0"/>
              <a:t> </a:t>
            </a:r>
            <a:r>
              <a:rPr lang="en-US" dirty="0" smtClean="0"/>
              <a:t>+ </a:t>
            </a:r>
            <a:r>
              <a:rPr lang="en-US" dirty="0" smtClean="0">
                <a:sym typeface="Symbol" pitchFamily="18" charset="2"/>
              </a:rPr>
              <a:t> F</a:t>
            </a:r>
            <a:r>
              <a:rPr lang="en-US" baseline="-25000" dirty="0" smtClean="0">
                <a:sym typeface="Symbol" pitchFamily="18" charset="2"/>
              </a:rPr>
              <a:t>X</a:t>
            </a:r>
            <a:r>
              <a:rPr lang="en-US" dirty="0" smtClean="0">
                <a:sym typeface="Symbol" pitchFamily="18" charset="2"/>
              </a:rPr>
              <a:t>  </a:t>
            </a:r>
            <a:r>
              <a:rPr lang="en-US" dirty="0">
                <a:sym typeface="Symbol" pitchFamily="18" charset="2"/>
              </a:rPr>
              <a:t>= </a:t>
            </a:r>
            <a:r>
              <a:rPr lang="en-US" dirty="0" smtClean="0">
                <a:cs typeface="Times New Roman" pitchFamily="18" charset="0"/>
                <a:sym typeface="Symbol" pitchFamily="18" charset="2"/>
              </a:rPr>
              <a:t>3.713</a:t>
            </a:r>
            <a:r>
              <a:rPr lang="en-US" dirty="0" smtClean="0">
                <a:sym typeface="Symbol" pitchFamily="18" charset="2"/>
              </a:rPr>
              <a:t> sin </a:t>
            </a:r>
            <a:r>
              <a:rPr lang="en-US" dirty="0">
                <a:sym typeface="Symbol" pitchFamily="18" charset="2"/>
              </a:rPr>
              <a:t>30 </a:t>
            </a:r>
            <a:r>
              <a:rPr lang="en-US" dirty="0">
                <a:cs typeface="Times New Roman" pitchFamily="18" charset="0"/>
              </a:rPr>
              <a:t>–</a:t>
            </a:r>
            <a:r>
              <a:rPr lang="en-US" dirty="0" smtClean="0">
                <a:sym typeface="Symbol" pitchFamily="18" charset="2"/>
              </a:rPr>
              <a:t> </a:t>
            </a:r>
            <a:r>
              <a:rPr lang="en-US" dirty="0" err="1" smtClean="0">
                <a:sym typeface="Symbol" pitchFamily="18" charset="2"/>
              </a:rPr>
              <a:t>B</a:t>
            </a:r>
            <a:r>
              <a:rPr lang="en-US" baseline="-25000" dirty="0" err="1" smtClean="0">
                <a:sym typeface="Symbol" pitchFamily="18" charset="2"/>
              </a:rPr>
              <a:t>x</a:t>
            </a:r>
            <a:r>
              <a:rPr lang="en-US" dirty="0" smtClean="0">
                <a:sym typeface="Symbol" pitchFamily="18" charset="2"/>
              </a:rPr>
              <a:t> </a:t>
            </a:r>
            <a:r>
              <a:rPr lang="en-US" dirty="0" smtClean="0">
                <a:cs typeface="Times New Roman" pitchFamily="18" charset="0"/>
              </a:rPr>
              <a:t> </a:t>
            </a:r>
            <a:r>
              <a:rPr lang="en-US" dirty="0" smtClean="0">
                <a:sym typeface="Symbol" pitchFamily="18" charset="2"/>
              </a:rPr>
              <a:t> </a:t>
            </a:r>
            <a:r>
              <a:rPr lang="en-US" dirty="0">
                <a:cs typeface="Times New Roman" pitchFamily="18" charset="0"/>
              </a:rPr>
              <a:t>=  0</a:t>
            </a:r>
          </a:p>
          <a:p>
            <a:pPr eaLnBrk="1" hangingPunct="1">
              <a:spcBef>
                <a:spcPts val="600"/>
              </a:spcBef>
            </a:pPr>
            <a:r>
              <a:rPr lang="en-US" dirty="0">
                <a:cs typeface="Times New Roman" pitchFamily="18" charset="0"/>
                <a:sym typeface="Symbol" pitchFamily="18" charset="2"/>
              </a:rPr>
              <a:t></a:t>
            </a:r>
            <a:r>
              <a:rPr lang="en-US" dirty="0">
                <a:cs typeface="Times New Roman" pitchFamily="18" charset="0"/>
              </a:rPr>
              <a:t> </a:t>
            </a:r>
            <a:r>
              <a:rPr lang="en-US" dirty="0" smtClean="0">
                <a:cs typeface="Times New Roman" pitchFamily="18" charset="0"/>
              </a:rPr>
              <a:t> +  </a:t>
            </a:r>
            <a:r>
              <a:rPr lang="en-US" dirty="0" smtClean="0">
                <a:sym typeface="Symbol" pitchFamily="18" charset="2"/>
              </a:rPr>
              <a:t> F</a:t>
            </a:r>
            <a:r>
              <a:rPr lang="en-US" baseline="-25000" dirty="0" smtClean="0">
                <a:sym typeface="Symbol" pitchFamily="18" charset="2"/>
              </a:rPr>
              <a:t>Y</a:t>
            </a:r>
            <a:r>
              <a:rPr lang="en-US" dirty="0" smtClean="0">
                <a:sym typeface="Symbol" pitchFamily="18" charset="2"/>
              </a:rPr>
              <a:t>  </a:t>
            </a:r>
            <a:r>
              <a:rPr lang="en-US" dirty="0">
                <a:sym typeface="Symbol" pitchFamily="18" charset="2"/>
              </a:rPr>
              <a:t>= </a:t>
            </a:r>
            <a:r>
              <a:rPr lang="en-US" dirty="0" smtClean="0">
                <a:cs typeface="Times New Roman" pitchFamily="18" charset="0"/>
                <a:sym typeface="Symbol" pitchFamily="18" charset="2"/>
              </a:rPr>
              <a:t>3.713</a:t>
            </a:r>
            <a:r>
              <a:rPr lang="en-US" dirty="0" smtClean="0">
                <a:sym typeface="Symbol" pitchFamily="18" charset="2"/>
              </a:rPr>
              <a:t> cos </a:t>
            </a:r>
            <a:r>
              <a:rPr lang="en-US" dirty="0">
                <a:sym typeface="Symbol" pitchFamily="18" charset="2"/>
              </a:rPr>
              <a:t>30</a:t>
            </a:r>
            <a:r>
              <a:rPr lang="en-US" dirty="0" smtClean="0">
                <a:sym typeface="Symbol" pitchFamily="18" charset="2"/>
              </a:rPr>
              <a:t></a:t>
            </a:r>
            <a:r>
              <a:rPr lang="en-US" dirty="0" smtClean="0">
                <a:cs typeface="Times New Roman" pitchFamily="18" charset="0"/>
              </a:rPr>
              <a:t>– 12 </a:t>
            </a:r>
            <a:r>
              <a:rPr lang="en-US" dirty="0">
                <a:cs typeface="Times New Roman" pitchFamily="18" charset="0"/>
              </a:rPr>
              <a:t>+</a:t>
            </a:r>
            <a:r>
              <a:rPr lang="en-US" dirty="0" smtClean="0">
                <a:sym typeface="Symbol" pitchFamily="18" charset="2"/>
              </a:rPr>
              <a:t> B</a:t>
            </a:r>
            <a:r>
              <a:rPr lang="en-US" baseline="-25000" dirty="0" smtClean="0">
                <a:sym typeface="Symbol" pitchFamily="18" charset="2"/>
              </a:rPr>
              <a:t>y</a:t>
            </a:r>
            <a:r>
              <a:rPr lang="en-US" dirty="0" smtClean="0">
                <a:sym typeface="Symbol" pitchFamily="18" charset="2"/>
              </a:rPr>
              <a:t> </a:t>
            </a:r>
            <a:r>
              <a:rPr lang="en-US" dirty="0" smtClean="0">
                <a:cs typeface="Times New Roman" pitchFamily="18" charset="0"/>
              </a:rPr>
              <a:t>  </a:t>
            </a:r>
            <a:r>
              <a:rPr lang="en-US" dirty="0">
                <a:cs typeface="Times New Roman" pitchFamily="18" charset="0"/>
              </a:rPr>
              <a:t>=  0</a:t>
            </a:r>
          </a:p>
        </p:txBody>
      </p:sp>
      <p:sp>
        <p:nvSpPr>
          <p:cNvPr id="39" name="Text Box 6"/>
          <p:cNvSpPr txBox="1">
            <a:spLocks noChangeArrowheads="1"/>
          </p:cNvSpPr>
          <p:nvPr/>
        </p:nvSpPr>
        <p:spPr bwMode="auto">
          <a:xfrm>
            <a:off x="801877" y="5175397"/>
            <a:ext cx="68790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0"/>
              </a:spcBef>
            </a:pPr>
            <a:r>
              <a:rPr lang="en-US" sz="2400" dirty="0"/>
              <a:t>Solving these two equations, we get</a:t>
            </a:r>
            <a:br>
              <a:rPr lang="en-US" sz="2400" dirty="0"/>
            </a:br>
            <a:r>
              <a:rPr lang="en-US" sz="2400" dirty="0" smtClean="0">
                <a:solidFill>
                  <a:srgbClr val="0000FA"/>
                </a:solidFill>
              </a:rPr>
              <a:t>   </a:t>
            </a:r>
            <a:r>
              <a:rPr lang="en-US" sz="2400" u="sng" dirty="0" err="1" smtClean="0">
                <a:solidFill>
                  <a:srgbClr val="0000FA"/>
                </a:solidFill>
              </a:rPr>
              <a:t>B</a:t>
            </a:r>
            <a:r>
              <a:rPr lang="en-US" sz="2400" u="sng" baseline="-25000" dirty="0" err="1" smtClean="0">
                <a:solidFill>
                  <a:srgbClr val="0000FA"/>
                </a:solidFill>
              </a:rPr>
              <a:t>x</a:t>
            </a:r>
            <a:r>
              <a:rPr lang="en-US" sz="2400" u="sng" dirty="0" smtClean="0">
                <a:solidFill>
                  <a:srgbClr val="0000FA"/>
                </a:solidFill>
              </a:rPr>
              <a:t> </a:t>
            </a:r>
            <a:r>
              <a:rPr lang="en-US" sz="2400" u="sng" dirty="0">
                <a:solidFill>
                  <a:srgbClr val="0000FA"/>
                </a:solidFill>
              </a:rPr>
              <a:t>= </a:t>
            </a:r>
            <a:r>
              <a:rPr lang="en-US" sz="2400" u="sng" dirty="0" smtClean="0">
                <a:solidFill>
                  <a:srgbClr val="0000FA"/>
                </a:solidFill>
              </a:rPr>
              <a:t>1.86 </a:t>
            </a:r>
            <a:r>
              <a:rPr lang="en-US" sz="2400" u="sng" dirty="0" err="1" smtClean="0">
                <a:solidFill>
                  <a:srgbClr val="0000FA"/>
                </a:solidFill>
              </a:rPr>
              <a:t>kN</a:t>
            </a:r>
            <a:r>
              <a:rPr lang="en-US" sz="2400" dirty="0" smtClean="0">
                <a:solidFill>
                  <a:srgbClr val="0000FA"/>
                </a:solidFill>
              </a:rPr>
              <a:t>  </a:t>
            </a:r>
            <a:r>
              <a:rPr lang="en-US" sz="2400" dirty="0" smtClean="0">
                <a:solidFill>
                  <a:srgbClr val="0000FA"/>
                </a:solidFill>
                <a:sym typeface="Symbol"/>
              </a:rPr>
              <a:t></a:t>
            </a:r>
            <a:r>
              <a:rPr lang="en-US" sz="2400" dirty="0" smtClean="0">
                <a:solidFill>
                  <a:srgbClr val="0000FA"/>
                </a:solidFill>
              </a:rPr>
              <a:t>   </a:t>
            </a:r>
          </a:p>
          <a:p>
            <a:pPr eaLnBrk="1" hangingPunct="1">
              <a:spcBef>
                <a:spcPts val="0"/>
              </a:spcBef>
            </a:pPr>
            <a:r>
              <a:rPr lang="en-US" sz="2400" dirty="0" smtClean="0">
                <a:solidFill>
                  <a:srgbClr val="0000FA"/>
                </a:solidFill>
              </a:rPr>
              <a:t>   </a:t>
            </a:r>
            <a:r>
              <a:rPr lang="en-US" sz="2400" u="sng" dirty="0" smtClean="0">
                <a:solidFill>
                  <a:srgbClr val="0000FA"/>
                </a:solidFill>
              </a:rPr>
              <a:t>B</a:t>
            </a:r>
            <a:r>
              <a:rPr lang="en-US" sz="2400" u="sng" baseline="-25000" dirty="0" smtClean="0">
                <a:solidFill>
                  <a:srgbClr val="0000FA"/>
                </a:solidFill>
              </a:rPr>
              <a:t>y</a:t>
            </a:r>
            <a:r>
              <a:rPr lang="en-US" sz="2400" u="sng" dirty="0" smtClean="0">
                <a:solidFill>
                  <a:srgbClr val="0000FA"/>
                </a:solidFill>
              </a:rPr>
              <a:t> </a:t>
            </a:r>
            <a:r>
              <a:rPr lang="en-US" sz="2400" u="sng" dirty="0">
                <a:solidFill>
                  <a:srgbClr val="0000FA"/>
                </a:solidFill>
              </a:rPr>
              <a:t>= </a:t>
            </a:r>
            <a:r>
              <a:rPr lang="en-US" sz="2400" u="sng" dirty="0" smtClean="0">
                <a:solidFill>
                  <a:srgbClr val="0000FA"/>
                </a:solidFill>
              </a:rPr>
              <a:t>8.78 </a:t>
            </a:r>
            <a:r>
              <a:rPr lang="en-US" sz="2400" u="sng" dirty="0" err="1" smtClean="0">
                <a:solidFill>
                  <a:srgbClr val="0000FA"/>
                </a:solidFill>
              </a:rPr>
              <a:t>kN</a:t>
            </a:r>
            <a:r>
              <a:rPr lang="en-US" sz="2400" dirty="0" smtClean="0">
                <a:solidFill>
                  <a:srgbClr val="0000FA"/>
                </a:solidFill>
              </a:rPr>
              <a:t>  </a:t>
            </a:r>
            <a:r>
              <a:rPr lang="en-US" sz="2400" dirty="0" smtClean="0">
                <a:solidFill>
                  <a:srgbClr val="0000FA"/>
                </a:solidFill>
                <a:sym typeface="Symbol" panose="05050102010706020507" pitchFamily="18" charset="2"/>
              </a:rPr>
              <a:t></a:t>
            </a:r>
            <a:r>
              <a:rPr lang="en-US" sz="2400" dirty="0" smtClean="0">
                <a:solidFill>
                  <a:srgbClr val="0000FA"/>
                </a:solidFill>
              </a:rPr>
              <a:t> </a:t>
            </a:r>
            <a:endParaRPr lang="en-US" sz="2400" dirty="0">
              <a:solidFill>
                <a:srgbClr val="0000FA"/>
              </a:solidFill>
            </a:endParaRPr>
          </a:p>
        </p:txBody>
      </p:sp>
      <p:sp>
        <p:nvSpPr>
          <p:cNvPr id="2" name="Rectangle 1"/>
          <p:cNvSpPr/>
          <p:nvPr/>
        </p:nvSpPr>
        <p:spPr>
          <a:xfrm>
            <a:off x="4853865" y="2948131"/>
            <a:ext cx="3262624" cy="400110"/>
          </a:xfrm>
          <a:prstGeom prst="rect">
            <a:avLst/>
          </a:prstGeom>
        </p:spPr>
        <p:txBody>
          <a:bodyPr wrap="none">
            <a:spAutoFit/>
          </a:bodyPr>
          <a:lstStyle/>
          <a:p>
            <a:r>
              <a:rPr lang="en-US" sz="2000" b="1" dirty="0" smtClean="0">
                <a:sym typeface="Symbol" pitchFamily="18" charset="2"/>
              </a:rPr>
              <a:t>Recall  N</a:t>
            </a:r>
            <a:r>
              <a:rPr lang="en-US" sz="2000" b="1" baseline="-25000" dirty="0" smtClean="0">
                <a:sym typeface="Symbol" pitchFamily="18" charset="2"/>
              </a:rPr>
              <a:t>A</a:t>
            </a:r>
            <a:r>
              <a:rPr lang="en-US" sz="2000" b="1" dirty="0" smtClean="0">
                <a:sym typeface="Symbol" pitchFamily="18" charset="2"/>
              </a:rPr>
              <a:t> </a:t>
            </a:r>
            <a:r>
              <a:rPr lang="en-US" sz="2000" b="1" dirty="0">
                <a:sym typeface="Symbol" pitchFamily="18" charset="2"/>
              </a:rPr>
              <a:t>= </a:t>
            </a:r>
            <a:r>
              <a:rPr lang="en-US" sz="2000" b="1" dirty="0" smtClean="0">
                <a:sym typeface="Symbol" pitchFamily="18" charset="2"/>
              </a:rPr>
              <a:t>3.713 =3.71 </a:t>
            </a:r>
            <a:r>
              <a:rPr lang="en-US" sz="2000" b="1" dirty="0" err="1" smtClean="0">
                <a:sym typeface="Symbol" pitchFamily="18" charset="2"/>
              </a:rPr>
              <a:t>kN</a:t>
            </a:r>
            <a:endParaRPr lang="en-US" sz="2000" b="1" dirty="0"/>
          </a:p>
        </p:txBody>
      </p:sp>
      <p:sp>
        <p:nvSpPr>
          <p:cNvPr id="4" name="Slide Number Placeholder 3"/>
          <p:cNvSpPr>
            <a:spLocks noGrp="1"/>
          </p:cNvSpPr>
          <p:nvPr>
            <p:ph type="sldNum" sz="quarter" idx="12"/>
          </p:nvPr>
        </p:nvSpPr>
        <p:spPr/>
        <p:txBody>
          <a:bodyPr/>
          <a:lstStyle/>
          <a:p>
            <a:fld id="{DC3AEFEB-B207-4D33-A191-2D8E3187E430}" type="slidenum">
              <a:rPr lang="en-US" smtClean="0"/>
              <a:pPr/>
              <a:t>32</a:t>
            </a:fld>
            <a:endParaRPr lang="en-US"/>
          </a:p>
        </p:txBody>
      </p:sp>
    </p:spTree>
    <p:extLst>
      <p:ext uri="{BB962C8B-B14F-4D97-AF65-F5344CB8AC3E}">
        <p14:creationId xmlns:p14="http://schemas.microsoft.com/office/powerpoint/2010/main" val="148984731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0-#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utoUpdateAnimBg="0"/>
      <p:bldP spid="3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 Box 3"/>
          <p:cNvSpPr txBox="1">
            <a:spLocks noChangeArrowheads="1"/>
          </p:cNvSpPr>
          <p:nvPr/>
        </p:nvSpPr>
        <p:spPr bwMode="auto">
          <a:xfrm>
            <a:off x="533400" y="1219200"/>
            <a:ext cx="52578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0050" indent="-400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1.  Which equation of equilibrium allows you to determine F</a:t>
            </a:r>
            <a:r>
              <a:rPr lang="en-US" baseline="-25000" dirty="0"/>
              <a:t>B</a:t>
            </a:r>
            <a:r>
              <a:rPr lang="en-US" dirty="0"/>
              <a:t> right away?</a:t>
            </a:r>
          </a:p>
          <a:p>
            <a:pPr eaLnBrk="1" hangingPunct="1">
              <a:spcBef>
                <a:spcPct val="50000"/>
              </a:spcBef>
            </a:pPr>
            <a:r>
              <a:rPr lang="en-US" dirty="0"/>
              <a:t>	A) </a:t>
            </a:r>
            <a:r>
              <a:rPr lang="en-US" dirty="0">
                <a:sym typeface="Symbol" pitchFamily="18" charset="2"/>
              </a:rPr>
              <a:t> F</a:t>
            </a:r>
            <a:r>
              <a:rPr lang="en-US" baseline="-25000" dirty="0">
                <a:sym typeface="Symbol" pitchFamily="18" charset="2"/>
              </a:rPr>
              <a:t>X</a:t>
            </a:r>
            <a:r>
              <a:rPr lang="en-US" dirty="0">
                <a:sym typeface="Symbol" pitchFamily="18" charset="2"/>
              </a:rPr>
              <a:t> = 0	    B)   F</a:t>
            </a:r>
            <a:r>
              <a:rPr lang="en-US" baseline="-25000" dirty="0">
                <a:sym typeface="Symbol" pitchFamily="18" charset="2"/>
              </a:rPr>
              <a:t>Y</a:t>
            </a:r>
            <a:r>
              <a:rPr lang="en-US" dirty="0">
                <a:sym typeface="Symbol" pitchFamily="18" charset="2"/>
              </a:rPr>
              <a:t>   =   0</a:t>
            </a:r>
          </a:p>
          <a:p>
            <a:pPr eaLnBrk="1" hangingPunct="1">
              <a:spcBef>
                <a:spcPct val="50000"/>
              </a:spcBef>
            </a:pPr>
            <a:r>
              <a:rPr lang="en-US" dirty="0">
                <a:sym typeface="Symbol" pitchFamily="18" charset="2"/>
              </a:rPr>
              <a:t>	C)  M</a:t>
            </a:r>
            <a:r>
              <a:rPr lang="en-US" baseline="-25000" dirty="0">
                <a:sym typeface="Symbol" pitchFamily="18" charset="2"/>
              </a:rPr>
              <a:t>A</a:t>
            </a:r>
            <a:r>
              <a:rPr lang="en-US" dirty="0">
                <a:sym typeface="Symbol" pitchFamily="18" charset="2"/>
              </a:rPr>
              <a:t> = 0    D)  Any one of the above.</a:t>
            </a:r>
          </a:p>
        </p:txBody>
      </p:sp>
      <p:sp>
        <p:nvSpPr>
          <p:cNvPr id="47108" name="Text Box 4"/>
          <p:cNvSpPr txBox="1">
            <a:spLocks noChangeArrowheads="1"/>
          </p:cNvSpPr>
          <p:nvPr/>
        </p:nvSpPr>
        <p:spPr bwMode="auto">
          <a:xfrm>
            <a:off x="533400" y="3352800"/>
            <a:ext cx="4724400"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2.	A beam is supported by a pin joint and a roller.  How many support reactions are there and is the structure stable for all types of loadings?</a:t>
            </a:r>
          </a:p>
          <a:p>
            <a:pPr eaLnBrk="1" hangingPunct="1">
              <a:spcBef>
                <a:spcPct val="50000"/>
              </a:spcBef>
            </a:pPr>
            <a:r>
              <a:rPr lang="en-US" dirty="0"/>
              <a:t>	A)	(3, Yes) 	B)   (3, No)</a:t>
            </a:r>
          </a:p>
          <a:p>
            <a:pPr eaLnBrk="1" hangingPunct="1">
              <a:spcBef>
                <a:spcPct val="50000"/>
              </a:spcBef>
            </a:pPr>
            <a:r>
              <a:rPr lang="en-US" dirty="0"/>
              <a:t>	C)	(4, Yes) 	D)   (4, No)</a:t>
            </a:r>
          </a:p>
        </p:txBody>
      </p:sp>
      <p:grpSp>
        <p:nvGrpSpPr>
          <p:cNvPr id="18439" name="Group 79"/>
          <p:cNvGrpSpPr>
            <a:grpSpLocks/>
          </p:cNvGrpSpPr>
          <p:nvPr/>
        </p:nvGrpSpPr>
        <p:grpSpPr bwMode="auto">
          <a:xfrm>
            <a:off x="5410200" y="1447800"/>
            <a:ext cx="3276600" cy="1585913"/>
            <a:chOff x="3408" y="912"/>
            <a:chExt cx="2064" cy="999"/>
          </a:xfrm>
        </p:grpSpPr>
        <p:sp>
          <p:nvSpPr>
            <p:cNvPr id="18457" name="Text Box 51"/>
            <p:cNvSpPr txBox="1">
              <a:spLocks noChangeArrowheads="1"/>
            </p:cNvSpPr>
            <p:nvPr/>
          </p:nvSpPr>
          <p:spPr bwMode="auto">
            <a:xfrm>
              <a:off x="3408" y="1104"/>
              <a:ext cx="3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r>
                <a:rPr lang="en-US" sz="1800" b="1" baseline="-25000"/>
                <a:t>X</a:t>
              </a:r>
              <a:endParaRPr lang="en-US" sz="1800" b="1"/>
            </a:p>
          </p:txBody>
        </p:sp>
        <p:sp>
          <p:nvSpPr>
            <p:cNvPr id="18458" name="Line 52"/>
            <p:cNvSpPr>
              <a:spLocks noChangeShapeType="1"/>
            </p:cNvSpPr>
            <p:nvPr/>
          </p:nvSpPr>
          <p:spPr bwMode="auto">
            <a:xfrm>
              <a:off x="3888" y="1344"/>
              <a:ext cx="1488"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9" name="Line 53"/>
            <p:cNvSpPr>
              <a:spLocks noChangeShapeType="1"/>
            </p:cNvSpPr>
            <p:nvPr/>
          </p:nvSpPr>
          <p:spPr bwMode="auto">
            <a:xfrm>
              <a:off x="3504" y="1344"/>
              <a:ext cx="384"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8460" name="Line 54"/>
            <p:cNvSpPr>
              <a:spLocks noChangeShapeType="1"/>
            </p:cNvSpPr>
            <p:nvPr/>
          </p:nvSpPr>
          <p:spPr bwMode="auto">
            <a:xfrm>
              <a:off x="3888" y="1344"/>
              <a:ext cx="0" cy="336"/>
            </a:xfrm>
            <a:prstGeom prst="line">
              <a:avLst/>
            </a:prstGeom>
            <a:noFill/>
            <a:ln w="28575">
              <a:solidFill>
                <a:srgbClr val="FF0000"/>
              </a:solidFill>
              <a:round/>
              <a:headEnd type="triangle" w="med" len="med"/>
              <a:tailEnd/>
            </a:ln>
            <a:extLst>
              <a:ext uri="{909E8E84-426E-40DD-AFC4-6F175D3DCCD1}">
                <a14:hiddenFill xmlns:a14="http://schemas.microsoft.com/office/drawing/2010/main">
                  <a:noFill/>
                </a14:hiddenFill>
              </a:ext>
            </a:extLst>
          </p:spPr>
          <p:txBody>
            <a:bodyPr wrap="none"/>
            <a:lstStyle/>
            <a:p>
              <a:endParaRPr lang="en-US"/>
            </a:p>
          </p:txBody>
        </p:sp>
        <p:sp>
          <p:nvSpPr>
            <p:cNvPr id="18461" name="Line 55"/>
            <p:cNvSpPr>
              <a:spLocks noChangeShapeType="1"/>
            </p:cNvSpPr>
            <p:nvPr/>
          </p:nvSpPr>
          <p:spPr bwMode="auto">
            <a:xfrm flipH="1">
              <a:off x="4416" y="1344"/>
              <a:ext cx="144" cy="288"/>
            </a:xfrm>
            <a:prstGeom prst="line">
              <a:avLst/>
            </a:prstGeom>
            <a:noFill/>
            <a:ln w="28575">
              <a:solidFill>
                <a:srgbClr val="FF0000"/>
              </a:solidFill>
              <a:round/>
              <a:headEnd type="triangle" w="med" len="med"/>
              <a:tailEnd/>
            </a:ln>
            <a:extLst>
              <a:ext uri="{909E8E84-426E-40DD-AFC4-6F175D3DCCD1}">
                <a14:hiddenFill xmlns:a14="http://schemas.microsoft.com/office/drawing/2010/main">
                  <a:noFill/>
                </a14:hiddenFill>
              </a:ext>
            </a:extLst>
          </p:spPr>
          <p:txBody>
            <a:bodyPr wrap="none"/>
            <a:lstStyle/>
            <a:p>
              <a:endParaRPr lang="en-US"/>
            </a:p>
          </p:txBody>
        </p:sp>
        <p:sp>
          <p:nvSpPr>
            <p:cNvPr id="18462" name="Line 56"/>
            <p:cNvSpPr>
              <a:spLocks noChangeShapeType="1"/>
            </p:cNvSpPr>
            <p:nvPr/>
          </p:nvSpPr>
          <p:spPr bwMode="auto">
            <a:xfrm>
              <a:off x="5376" y="1008"/>
              <a:ext cx="0" cy="336"/>
            </a:xfrm>
            <a:prstGeom prst="line">
              <a:avLst/>
            </a:prstGeom>
            <a:noFill/>
            <a:ln w="3810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8463" name="Text Box 57"/>
            <p:cNvSpPr txBox="1">
              <a:spLocks noChangeArrowheads="1"/>
            </p:cNvSpPr>
            <p:nvPr/>
          </p:nvSpPr>
          <p:spPr bwMode="auto">
            <a:xfrm>
              <a:off x="3792" y="1104"/>
              <a:ext cx="2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p>
          </p:txBody>
        </p:sp>
        <p:sp>
          <p:nvSpPr>
            <p:cNvPr id="18464" name="Text Box 58"/>
            <p:cNvSpPr txBox="1">
              <a:spLocks noChangeArrowheads="1"/>
            </p:cNvSpPr>
            <p:nvPr/>
          </p:nvSpPr>
          <p:spPr bwMode="auto">
            <a:xfrm>
              <a:off x="4464" y="1104"/>
              <a:ext cx="2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B</a:t>
              </a:r>
            </a:p>
          </p:txBody>
        </p:sp>
        <p:sp>
          <p:nvSpPr>
            <p:cNvPr id="18465" name="Text Box 59"/>
            <p:cNvSpPr txBox="1">
              <a:spLocks noChangeArrowheads="1"/>
            </p:cNvSpPr>
            <p:nvPr/>
          </p:nvSpPr>
          <p:spPr bwMode="auto">
            <a:xfrm>
              <a:off x="4416" y="1632"/>
              <a:ext cx="28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F</a:t>
              </a:r>
              <a:r>
                <a:rPr lang="en-US" sz="1800" b="1" baseline="-25000"/>
                <a:t>B</a:t>
              </a:r>
              <a:endParaRPr lang="en-US" sz="1800" b="1"/>
            </a:p>
          </p:txBody>
        </p:sp>
        <p:sp>
          <p:nvSpPr>
            <p:cNvPr id="18466" name="Text Box 60"/>
            <p:cNvSpPr txBox="1">
              <a:spLocks noChangeArrowheads="1"/>
            </p:cNvSpPr>
            <p:nvPr/>
          </p:nvSpPr>
          <p:spPr bwMode="auto">
            <a:xfrm>
              <a:off x="3744" y="1680"/>
              <a:ext cx="3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b="1"/>
                <a:t>A</a:t>
              </a:r>
              <a:r>
                <a:rPr lang="en-US" sz="1800" b="1" baseline="-25000"/>
                <a:t>Y</a:t>
              </a:r>
              <a:endParaRPr lang="en-US" sz="1800" b="1"/>
            </a:p>
          </p:txBody>
        </p:sp>
        <p:sp>
          <p:nvSpPr>
            <p:cNvPr id="18467" name="Text Box 61"/>
            <p:cNvSpPr txBox="1">
              <a:spLocks noChangeArrowheads="1"/>
            </p:cNvSpPr>
            <p:nvPr/>
          </p:nvSpPr>
          <p:spPr bwMode="auto">
            <a:xfrm>
              <a:off x="4896" y="912"/>
              <a:ext cx="5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1800"/>
                <a:t>100 lb</a:t>
              </a:r>
              <a:endParaRPr lang="en-US" sz="1600"/>
            </a:p>
          </p:txBody>
        </p:sp>
      </p:grpSp>
      <p:grpSp>
        <p:nvGrpSpPr>
          <p:cNvPr id="3" name="Group 62"/>
          <p:cNvGrpSpPr>
            <a:grpSpLocks/>
          </p:cNvGrpSpPr>
          <p:nvPr/>
        </p:nvGrpSpPr>
        <p:grpSpPr bwMode="auto">
          <a:xfrm>
            <a:off x="5638800" y="3886200"/>
            <a:ext cx="2895600" cy="609600"/>
            <a:chOff x="3552" y="2448"/>
            <a:chExt cx="1824" cy="384"/>
          </a:xfrm>
        </p:grpSpPr>
        <p:sp>
          <p:nvSpPr>
            <p:cNvPr id="18441" name="Oval 63"/>
            <p:cNvSpPr>
              <a:spLocks noChangeArrowheads="1"/>
            </p:cNvSpPr>
            <p:nvPr/>
          </p:nvSpPr>
          <p:spPr bwMode="auto">
            <a:xfrm>
              <a:off x="3744" y="2544"/>
              <a:ext cx="96" cy="9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442" name="Line 64"/>
            <p:cNvSpPr>
              <a:spLocks noChangeShapeType="1"/>
            </p:cNvSpPr>
            <p:nvPr/>
          </p:nvSpPr>
          <p:spPr bwMode="auto">
            <a:xfrm>
              <a:off x="3744" y="2592"/>
              <a:ext cx="15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43" name="Freeform 65"/>
            <p:cNvSpPr>
              <a:spLocks/>
            </p:cNvSpPr>
            <p:nvPr/>
          </p:nvSpPr>
          <p:spPr bwMode="auto">
            <a:xfrm>
              <a:off x="3696" y="2448"/>
              <a:ext cx="192" cy="240"/>
            </a:xfrm>
            <a:custGeom>
              <a:avLst/>
              <a:gdLst>
                <a:gd name="T0" fmla="*/ 8 w 224"/>
                <a:gd name="T1" fmla="*/ 116 h 288"/>
                <a:gd name="T2" fmla="*/ 8 w 224"/>
                <a:gd name="T3" fmla="*/ 19 h 288"/>
                <a:gd name="T4" fmla="*/ 51 w 224"/>
                <a:gd name="T5" fmla="*/ 0 h 288"/>
                <a:gd name="T6" fmla="*/ 96 w 224"/>
                <a:gd name="T7" fmla="*/ 19 h 288"/>
                <a:gd name="T8" fmla="*/ 96 w 224"/>
                <a:gd name="T9" fmla="*/ 116 h 288"/>
                <a:gd name="T10" fmla="*/ 0 60000 65536"/>
                <a:gd name="T11" fmla="*/ 0 60000 65536"/>
                <a:gd name="T12" fmla="*/ 0 60000 65536"/>
                <a:gd name="T13" fmla="*/ 0 60000 65536"/>
                <a:gd name="T14" fmla="*/ 0 60000 65536"/>
                <a:gd name="T15" fmla="*/ 0 w 224"/>
                <a:gd name="T16" fmla="*/ 0 h 288"/>
                <a:gd name="T17" fmla="*/ 224 w 224"/>
                <a:gd name="T18" fmla="*/ 288 h 288"/>
              </a:gdLst>
              <a:ahLst/>
              <a:cxnLst>
                <a:cxn ang="T10">
                  <a:pos x="T0" y="T1"/>
                </a:cxn>
                <a:cxn ang="T11">
                  <a:pos x="T2" y="T3"/>
                </a:cxn>
                <a:cxn ang="T12">
                  <a:pos x="T4" y="T5"/>
                </a:cxn>
                <a:cxn ang="T13">
                  <a:pos x="T6" y="T7"/>
                </a:cxn>
                <a:cxn ang="T14">
                  <a:pos x="T8" y="T9"/>
                </a:cxn>
              </a:cxnLst>
              <a:rect l="T15" t="T16" r="T17" b="T18"/>
              <a:pathLst>
                <a:path w="224" h="288">
                  <a:moveTo>
                    <a:pt x="16" y="288"/>
                  </a:moveTo>
                  <a:cubicBezTo>
                    <a:pt x="8" y="192"/>
                    <a:pt x="0" y="96"/>
                    <a:pt x="16" y="48"/>
                  </a:cubicBezTo>
                  <a:cubicBezTo>
                    <a:pt x="32" y="0"/>
                    <a:pt x="80" y="0"/>
                    <a:pt x="112" y="0"/>
                  </a:cubicBezTo>
                  <a:cubicBezTo>
                    <a:pt x="144" y="0"/>
                    <a:pt x="192" y="0"/>
                    <a:pt x="208" y="48"/>
                  </a:cubicBezTo>
                  <a:cubicBezTo>
                    <a:pt x="224" y="96"/>
                    <a:pt x="208" y="248"/>
                    <a:pt x="208" y="28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US"/>
            </a:p>
          </p:txBody>
        </p:sp>
        <p:grpSp>
          <p:nvGrpSpPr>
            <p:cNvPr id="18444" name="Group 66"/>
            <p:cNvGrpSpPr>
              <a:grpSpLocks/>
            </p:cNvGrpSpPr>
            <p:nvPr/>
          </p:nvGrpSpPr>
          <p:grpSpPr bwMode="auto">
            <a:xfrm>
              <a:off x="3552" y="2688"/>
              <a:ext cx="480" cy="96"/>
              <a:chOff x="3600" y="3120"/>
              <a:chExt cx="480" cy="96"/>
            </a:xfrm>
          </p:grpSpPr>
          <p:sp>
            <p:nvSpPr>
              <p:cNvPr id="18452" name="Line 67"/>
              <p:cNvSpPr>
                <a:spLocks noChangeShapeType="1"/>
              </p:cNvSpPr>
              <p:nvPr/>
            </p:nvSpPr>
            <p:spPr bwMode="auto">
              <a:xfrm>
                <a:off x="3600" y="3120"/>
                <a:ext cx="4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3" name="Line 68"/>
              <p:cNvSpPr>
                <a:spLocks noChangeShapeType="1"/>
              </p:cNvSpPr>
              <p:nvPr/>
            </p:nvSpPr>
            <p:spPr bwMode="auto">
              <a:xfrm flipH="1">
                <a:off x="3648" y="3120"/>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4" name="Line 69"/>
              <p:cNvSpPr>
                <a:spLocks noChangeShapeType="1"/>
              </p:cNvSpPr>
              <p:nvPr/>
            </p:nvSpPr>
            <p:spPr bwMode="auto">
              <a:xfrm flipH="1">
                <a:off x="3744" y="3120"/>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5" name="Line 70"/>
              <p:cNvSpPr>
                <a:spLocks noChangeShapeType="1"/>
              </p:cNvSpPr>
              <p:nvPr/>
            </p:nvSpPr>
            <p:spPr bwMode="auto">
              <a:xfrm flipH="1">
                <a:off x="3840" y="3120"/>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456" name="Line 71"/>
              <p:cNvSpPr>
                <a:spLocks noChangeShapeType="1"/>
              </p:cNvSpPr>
              <p:nvPr/>
            </p:nvSpPr>
            <p:spPr bwMode="auto">
              <a:xfrm flipH="1">
                <a:off x="3984" y="3120"/>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grpSp>
          <p:nvGrpSpPr>
            <p:cNvPr id="18445" name="Group 72"/>
            <p:cNvGrpSpPr>
              <a:grpSpLocks/>
            </p:cNvGrpSpPr>
            <p:nvPr/>
          </p:nvGrpSpPr>
          <p:grpSpPr bwMode="auto">
            <a:xfrm>
              <a:off x="4896" y="2736"/>
              <a:ext cx="480" cy="96"/>
              <a:chOff x="3600" y="3120"/>
              <a:chExt cx="480" cy="96"/>
            </a:xfrm>
          </p:grpSpPr>
          <p:sp>
            <p:nvSpPr>
              <p:cNvPr id="18447" name="Line 73"/>
              <p:cNvSpPr>
                <a:spLocks noChangeShapeType="1"/>
              </p:cNvSpPr>
              <p:nvPr/>
            </p:nvSpPr>
            <p:spPr bwMode="auto">
              <a:xfrm>
                <a:off x="3600" y="3120"/>
                <a:ext cx="480" cy="0"/>
              </a:xfrm>
              <a:prstGeom prst="line">
                <a:avLst/>
              </a:prstGeom>
              <a:noFill/>
              <a:ln w="9525">
                <a:solidFill>
                  <a:schemeClr val="tx1"/>
                </a:solidFill>
                <a:round/>
                <a:headEnd/>
                <a:tailEnd/>
              </a:ln>
              <a:extLst/>
            </p:spPr>
            <p:txBody>
              <a:bodyPr wrap="none"/>
              <a:lstStyle/>
              <a:p>
                <a:endParaRPr lang="en-US"/>
              </a:p>
            </p:txBody>
          </p:sp>
          <p:sp>
            <p:nvSpPr>
              <p:cNvPr id="18448" name="Line 74"/>
              <p:cNvSpPr>
                <a:spLocks noChangeShapeType="1"/>
              </p:cNvSpPr>
              <p:nvPr/>
            </p:nvSpPr>
            <p:spPr bwMode="auto">
              <a:xfrm flipH="1">
                <a:off x="3648" y="3120"/>
                <a:ext cx="48" cy="96"/>
              </a:xfrm>
              <a:prstGeom prst="line">
                <a:avLst/>
              </a:prstGeom>
              <a:noFill/>
              <a:ln w="9525">
                <a:solidFill>
                  <a:schemeClr val="tx1"/>
                </a:solidFill>
                <a:round/>
                <a:headEnd/>
                <a:tailEnd/>
              </a:ln>
              <a:extLst/>
            </p:spPr>
            <p:txBody>
              <a:bodyPr wrap="none"/>
              <a:lstStyle/>
              <a:p>
                <a:endParaRPr lang="en-US"/>
              </a:p>
            </p:txBody>
          </p:sp>
          <p:sp>
            <p:nvSpPr>
              <p:cNvPr id="18449" name="Line 75"/>
              <p:cNvSpPr>
                <a:spLocks noChangeShapeType="1"/>
              </p:cNvSpPr>
              <p:nvPr/>
            </p:nvSpPr>
            <p:spPr bwMode="auto">
              <a:xfrm flipH="1">
                <a:off x="3744" y="3120"/>
                <a:ext cx="48" cy="96"/>
              </a:xfrm>
              <a:prstGeom prst="line">
                <a:avLst/>
              </a:prstGeom>
              <a:noFill/>
              <a:ln w="9525">
                <a:solidFill>
                  <a:schemeClr val="tx1"/>
                </a:solidFill>
                <a:round/>
                <a:headEnd/>
                <a:tailEnd/>
              </a:ln>
              <a:extLst/>
            </p:spPr>
            <p:txBody>
              <a:bodyPr wrap="none"/>
              <a:lstStyle/>
              <a:p>
                <a:endParaRPr lang="en-US"/>
              </a:p>
            </p:txBody>
          </p:sp>
          <p:sp>
            <p:nvSpPr>
              <p:cNvPr id="18450" name="Line 76"/>
              <p:cNvSpPr>
                <a:spLocks noChangeShapeType="1"/>
              </p:cNvSpPr>
              <p:nvPr/>
            </p:nvSpPr>
            <p:spPr bwMode="auto">
              <a:xfrm flipH="1">
                <a:off x="3840" y="3120"/>
                <a:ext cx="48" cy="96"/>
              </a:xfrm>
              <a:prstGeom prst="line">
                <a:avLst/>
              </a:prstGeom>
              <a:noFill/>
              <a:ln w="9525">
                <a:solidFill>
                  <a:schemeClr val="tx1"/>
                </a:solidFill>
                <a:round/>
                <a:headEnd/>
                <a:tailEnd/>
              </a:ln>
              <a:extLst/>
            </p:spPr>
            <p:txBody>
              <a:bodyPr wrap="none"/>
              <a:lstStyle/>
              <a:p>
                <a:endParaRPr lang="en-US"/>
              </a:p>
            </p:txBody>
          </p:sp>
          <p:sp>
            <p:nvSpPr>
              <p:cNvPr id="18451" name="Line 77"/>
              <p:cNvSpPr>
                <a:spLocks noChangeShapeType="1"/>
              </p:cNvSpPr>
              <p:nvPr/>
            </p:nvSpPr>
            <p:spPr bwMode="auto">
              <a:xfrm flipH="1">
                <a:off x="3984" y="3120"/>
                <a:ext cx="48" cy="96"/>
              </a:xfrm>
              <a:prstGeom prst="line">
                <a:avLst/>
              </a:prstGeom>
              <a:noFill/>
              <a:ln w="9525">
                <a:solidFill>
                  <a:schemeClr val="tx1"/>
                </a:solidFill>
                <a:round/>
                <a:headEnd/>
                <a:tailEnd/>
              </a:ln>
              <a:extLst/>
            </p:spPr>
            <p:txBody>
              <a:bodyPr wrap="none"/>
              <a:lstStyle/>
              <a:p>
                <a:endParaRPr lang="en-US"/>
              </a:p>
            </p:txBody>
          </p:sp>
        </p:grpSp>
        <p:sp>
          <p:nvSpPr>
            <p:cNvPr id="18446" name="Oval 78"/>
            <p:cNvSpPr>
              <a:spLocks noChangeArrowheads="1"/>
            </p:cNvSpPr>
            <p:nvPr/>
          </p:nvSpPr>
          <p:spPr bwMode="auto">
            <a:xfrm>
              <a:off x="5040" y="2592"/>
              <a:ext cx="144" cy="144"/>
            </a:xfrm>
            <a:prstGeom prst="ellipse">
              <a:avLst/>
            </a:prstGeom>
            <a:solidFill>
              <a:schemeClr val="accent1">
                <a:lumMod val="60000"/>
                <a:lumOff val="40000"/>
              </a:schemeClr>
            </a:solidFill>
            <a:ln w="9525">
              <a:solidFill>
                <a:schemeClr val="tx1"/>
              </a:solidFill>
              <a:round/>
              <a:headEnd/>
              <a:tailEnd/>
            </a:ln>
          </p:spPr>
          <p:txBody>
            <a:bodyPr wrap="none" anchor="ctr"/>
            <a:lstStyle/>
            <a:p>
              <a:endParaRPr lang="en-US"/>
            </a:p>
          </p:txBody>
        </p:sp>
      </p:gr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ATTENTION  QUIZ</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33</a:t>
            </a:fld>
            <a:endParaRPr lang="en-US"/>
          </a:p>
        </p:txBody>
      </p:sp>
    </p:spTree>
    <p:extLst>
      <p:ext uri="{BB962C8B-B14F-4D97-AF65-F5344CB8AC3E}">
        <p14:creationId xmlns:p14="http://schemas.microsoft.com/office/powerpoint/2010/main" val="253331910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0-#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08"/>
                                        </p:tgtEl>
                                        <p:attrNameLst>
                                          <p:attrName>style.visibility</p:attrName>
                                        </p:attrNameLst>
                                      </p:cBhvr>
                                      <p:to>
                                        <p:strVal val="visible"/>
                                      </p:to>
                                    </p:set>
                                    <p:anim calcmode="lin" valueType="num">
                                      <p:cBhvr additive="base">
                                        <p:cTn id="13" dur="500" fill="hold"/>
                                        <p:tgtEl>
                                          <p:spTgt spid="47108"/>
                                        </p:tgtEl>
                                        <p:attrNameLst>
                                          <p:attrName>ppt_x</p:attrName>
                                        </p:attrNameLst>
                                      </p:cBhvr>
                                      <p:tavLst>
                                        <p:tav tm="0">
                                          <p:val>
                                            <p:strVal val="0-#ppt_w/2"/>
                                          </p:val>
                                        </p:tav>
                                        <p:tav tm="100000">
                                          <p:val>
                                            <p:strVal val="#ppt_x"/>
                                          </p:val>
                                        </p:tav>
                                      </p:tavLst>
                                    </p:anim>
                                    <p:anim calcmode="lin" valueType="num">
                                      <p:cBhvr additive="base">
                                        <p:cTn id="14" dur="500" fill="hold"/>
                                        <p:tgtEl>
                                          <p:spTgt spid="47108"/>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autoUpdateAnimBg="0"/>
      <p:bldP spid="4710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533400" y="2582863"/>
            <a:ext cx="8007350" cy="2644775"/>
            <a:chOff x="336" y="1627"/>
            <a:chExt cx="5044" cy="1666"/>
          </a:xfrm>
        </p:grpSpPr>
        <p:sp>
          <p:nvSpPr>
            <p:cNvPr id="4102" name="Text Box 5123"/>
            <p:cNvSpPr txBox="1">
              <a:spLocks noChangeArrowheads="1"/>
            </p:cNvSpPr>
            <p:nvPr/>
          </p:nvSpPr>
          <p:spPr bwMode="auto">
            <a:xfrm>
              <a:off x="336" y="1627"/>
              <a:ext cx="2880" cy="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7338" indent="-287338"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b="1" u="sng" dirty="0"/>
                <a:t>Today’s Objective</a:t>
              </a:r>
              <a:r>
                <a:rPr lang="en-US" b="1" dirty="0"/>
                <a:t>:</a:t>
              </a:r>
              <a:endParaRPr lang="en-US" dirty="0"/>
            </a:p>
            <a:p>
              <a:pPr eaLnBrk="1" hangingPunct="1">
                <a:spcBef>
                  <a:spcPct val="50000"/>
                </a:spcBef>
              </a:pPr>
              <a:r>
                <a:rPr lang="en-US" dirty="0" smtClean="0"/>
                <a:t>You </a:t>
              </a:r>
              <a:r>
                <a:rPr lang="en-US" dirty="0"/>
                <a:t>will be able to:</a:t>
              </a:r>
            </a:p>
            <a:p>
              <a:pPr eaLnBrk="1" hangingPunct="1">
                <a:spcBef>
                  <a:spcPct val="50000"/>
                </a:spcBef>
              </a:pPr>
              <a:r>
                <a:rPr lang="en-US" dirty="0"/>
                <a:t>a) Identify support reactions in 3-D and draw a </a:t>
              </a:r>
              <a:r>
                <a:rPr lang="en-US" dirty="0" smtClean="0"/>
                <a:t>free-body </a:t>
              </a:r>
              <a:r>
                <a:rPr lang="en-US" dirty="0"/>
                <a:t>diagram, and,</a:t>
              </a:r>
            </a:p>
            <a:p>
              <a:pPr eaLnBrk="1" hangingPunct="1">
                <a:spcBef>
                  <a:spcPct val="50000"/>
                </a:spcBef>
              </a:pPr>
              <a:r>
                <a:rPr lang="en-US" dirty="0"/>
                <a:t>b) </a:t>
              </a:r>
              <a:r>
                <a:rPr lang="en-US" dirty="0" smtClean="0"/>
                <a:t>Apply </a:t>
              </a:r>
              <a:r>
                <a:rPr lang="en-US" dirty="0"/>
                <a:t>the equations of equilibrium.</a:t>
              </a:r>
            </a:p>
          </p:txBody>
        </p:sp>
        <p:pic>
          <p:nvPicPr>
            <p:cNvPr id="4103" name="Picture 8" descr="CH 5 Tractor Par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6" y="1627"/>
              <a:ext cx="2164" cy="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a:xfrm>
            <a:off x="533400" y="238191"/>
            <a:ext cx="7981950" cy="1059287"/>
          </a:xfrm>
        </p:spPr>
        <p:txBody>
          <a:bodyPr>
            <a:normAutofit fontScale="90000"/>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3-D FREE-BODY  DIAGRAMS, EQUILIBRIUM EQUATIONS, CONSTRAINTS  AND  STATICAL  DETERMINACY</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34</a:t>
            </a:fld>
            <a:endParaRPr lang="en-US"/>
          </a:p>
        </p:txBody>
      </p:sp>
    </p:spTree>
    <p:extLst>
      <p:ext uri="{BB962C8B-B14F-4D97-AF65-F5344CB8AC3E}">
        <p14:creationId xmlns:p14="http://schemas.microsoft.com/office/powerpoint/2010/main" val="222150887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Text Box 3"/>
          <p:cNvSpPr txBox="1">
            <a:spLocks noChangeArrowheads="1"/>
          </p:cNvSpPr>
          <p:nvPr/>
        </p:nvSpPr>
        <p:spPr bwMode="auto">
          <a:xfrm>
            <a:off x="533400" y="4724400"/>
            <a:ext cx="8077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Ball-and-socket joints and journal bearings are often used in mechanical systems.  To design the joints or bearings, the support reactions at these joints and the loads must be determined.</a:t>
            </a:r>
          </a:p>
        </p:txBody>
      </p:sp>
      <p:grpSp>
        <p:nvGrpSpPr>
          <p:cNvPr id="3" name="Group 2"/>
          <p:cNvGrpSpPr/>
          <p:nvPr/>
        </p:nvGrpSpPr>
        <p:grpSpPr>
          <a:xfrm>
            <a:off x="838200" y="1219200"/>
            <a:ext cx="7582256" cy="3292475"/>
            <a:chOff x="838200" y="1219200"/>
            <a:chExt cx="7582256" cy="3292475"/>
          </a:xfrm>
        </p:grpSpPr>
        <p:pic>
          <p:nvPicPr>
            <p:cNvPr id="6151" name="Picture 10" descr="CH 5 Tractor Ball &amp; Sock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219200"/>
              <a:ext cx="3286125"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chnam\Desktop\Hibbeler_13\Images_13th Statics Dynamics\CH05\05_PH01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69" t="2034" r="7146" b="20678"/>
            <a:stretch/>
          </p:blipFill>
          <p:spPr bwMode="auto">
            <a:xfrm>
              <a:off x="4267200" y="1219200"/>
              <a:ext cx="4153256" cy="329184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35</a:t>
            </a:fld>
            <a:endParaRPr lang="en-US"/>
          </a:p>
        </p:txBody>
      </p:sp>
    </p:spTree>
    <p:extLst>
      <p:ext uri="{BB962C8B-B14F-4D97-AF65-F5344CB8AC3E}">
        <p14:creationId xmlns:p14="http://schemas.microsoft.com/office/powerpoint/2010/main" val="423467431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additive="base">
                                        <p:cTn id="7" dur="500" fill="hold"/>
                                        <p:tgtEl>
                                          <p:spTgt spid="6150"/>
                                        </p:tgtEl>
                                        <p:attrNameLst>
                                          <p:attrName>ppt_x</p:attrName>
                                        </p:attrNameLst>
                                      </p:cBhvr>
                                      <p:tavLst>
                                        <p:tav tm="0">
                                          <p:val>
                                            <p:strVal val="#ppt_x"/>
                                          </p:val>
                                        </p:tav>
                                        <p:tav tm="100000">
                                          <p:val>
                                            <p:strVal val="#ppt_x"/>
                                          </p:val>
                                        </p:tav>
                                      </p:tavLst>
                                    </p:anim>
                                    <p:anim calcmode="lin" valueType="num">
                                      <p:cBhvr additive="base">
                                        <p:cTn id="8"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3"/>
          <p:cNvSpPr txBox="1">
            <a:spLocks noChangeArrowheads="1"/>
          </p:cNvSpPr>
          <p:nvPr/>
        </p:nvSpPr>
        <p:spPr bwMode="auto">
          <a:xfrm>
            <a:off x="3657600" y="3615260"/>
            <a:ext cx="51054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If A is moved to a lower position D, will the force in the rod change or remain the same?  By making such a change without understanding if there is a change in forces, failure might occur. </a:t>
            </a:r>
          </a:p>
        </p:txBody>
      </p:sp>
      <p:grpSp>
        <p:nvGrpSpPr>
          <p:cNvPr id="2" name="Group 13"/>
          <p:cNvGrpSpPr>
            <a:grpSpLocks/>
          </p:cNvGrpSpPr>
          <p:nvPr/>
        </p:nvGrpSpPr>
        <p:grpSpPr bwMode="auto">
          <a:xfrm>
            <a:off x="609600" y="1329260"/>
            <a:ext cx="8153400" cy="2054225"/>
            <a:chOff x="384" y="624"/>
            <a:chExt cx="5136" cy="1294"/>
          </a:xfrm>
        </p:grpSpPr>
        <p:sp>
          <p:nvSpPr>
            <p:cNvPr id="7175" name="Text Box 3"/>
            <p:cNvSpPr txBox="1">
              <a:spLocks noChangeArrowheads="1"/>
            </p:cNvSpPr>
            <p:nvPr/>
          </p:nvSpPr>
          <p:spPr bwMode="auto">
            <a:xfrm>
              <a:off x="2304" y="624"/>
              <a:ext cx="3216"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400"/>
                <a:t>The tie rod from point A is used to support the overhang at the entrance of a building. It is pin connected to the wall at A and to the center of the overhang B.</a:t>
              </a:r>
            </a:p>
          </p:txBody>
        </p:sp>
        <p:pic>
          <p:nvPicPr>
            <p:cNvPr id="7176" name="Picture 12" descr="CH 5 Roo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 y="720"/>
              <a:ext cx="1859" cy="1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36</a:t>
            </a:fld>
            <a:endParaRPr lang="en-US"/>
          </a:p>
        </p:txBody>
      </p:sp>
    </p:spTree>
    <p:extLst>
      <p:ext uri="{BB962C8B-B14F-4D97-AF65-F5344CB8AC3E}">
        <p14:creationId xmlns:p14="http://schemas.microsoft.com/office/powerpoint/2010/main" val="271107655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609600" y="1303863"/>
            <a:ext cx="8153400" cy="2492375"/>
            <a:chOff x="384" y="2352"/>
            <a:chExt cx="5136" cy="1570"/>
          </a:xfrm>
        </p:grpSpPr>
        <p:sp>
          <p:nvSpPr>
            <p:cNvPr id="8198" name="Text Box 4"/>
            <p:cNvSpPr txBox="1">
              <a:spLocks noChangeArrowheads="1"/>
            </p:cNvSpPr>
            <p:nvPr/>
          </p:nvSpPr>
          <p:spPr bwMode="auto">
            <a:xfrm>
              <a:off x="2352" y="2352"/>
              <a:ext cx="3168" cy="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 </a:t>
              </a:r>
              <a:r>
                <a:rPr lang="en-US" sz="2400" dirty="0" smtClean="0"/>
                <a:t>floor crane, </a:t>
              </a:r>
              <a:r>
                <a:rPr lang="en-US" sz="2400" dirty="0"/>
                <a:t>which weighs 350 </a:t>
              </a:r>
              <a:r>
                <a:rPr lang="en-US" sz="2400" dirty="0" err="1"/>
                <a:t>lb</a:t>
              </a:r>
              <a:r>
                <a:rPr lang="en-US" sz="2400" dirty="0"/>
                <a:t>, is supporting a oil drum.</a:t>
              </a:r>
            </a:p>
            <a:p>
              <a:pPr eaLnBrk="1" hangingPunct="1">
                <a:spcBef>
                  <a:spcPct val="50000"/>
                </a:spcBef>
              </a:pPr>
              <a:endParaRPr lang="en-US" sz="2400" dirty="0"/>
            </a:p>
            <a:p>
              <a:pPr eaLnBrk="1" hangingPunct="1"/>
              <a:r>
                <a:rPr lang="en-US" sz="2400" dirty="0"/>
                <a:t>How do you determine the largest oil drum weight that the crane can support without </a:t>
              </a:r>
              <a:r>
                <a:rPr lang="en-US" sz="2400" dirty="0" smtClean="0"/>
                <a:t>overturning?   </a:t>
              </a:r>
              <a:endParaRPr lang="en-US" sz="2400" dirty="0"/>
            </a:p>
          </p:txBody>
        </p:sp>
        <p:pic>
          <p:nvPicPr>
            <p:cNvPr id="8199" name="Picture 14" descr="CH 5 Engine Sta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 y="2352"/>
              <a:ext cx="1872" cy="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37</a:t>
            </a:fld>
            <a:endParaRPr lang="en-US"/>
          </a:p>
        </p:txBody>
      </p:sp>
    </p:spTree>
    <p:extLst>
      <p:ext uri="{BB962C8B-B14F-4D97-AF65-F5344CB8AC3E}">
        <p14:creationId xmlns:p14="http://schemas.microsoft.com/office/powerpoint/2010/main" val="367753119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Text Box 8"/>
          <p:cNvSpPr txBox="1">
            <a:spLocks noChangeArrowheads="1"/>
          </p:cNvSpPr>
          <p:nvPr/>
        </p:nvSpPr>
        <p:spPr bwMode="auto">
          <a:xfrm>
            <a:off x="533400" y="4829580"/>
            <a:ext cx="845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As a general rule, if a </a:t>
            </a:r>
            <a:r>
              <a:rPr lang="en-US" sz="2400" dirty="0">
                <a:solidFill>
                  <a:srgbClr val="0000FA"/>
                </a:solidFill>
              </a:rPr>
              <a:t>support prevents translation </a:t>
            </a:r>
            <a:r>
              <a:rPr lang="en-US" sz="2400" dirty="0"/>
              <a:t>of a body in a given direction, then a </a:t>
            </a:r>
            <a:r>
              <a:rPr lang="en-US" sz="2400" dirty="0">
                <a:solidFill>
                  <a:srgbClr val="0000FA"/>
                </a:solidFill>
              </a:rPr>
              <a:t>reaction force </a:t>
            </a:r>
            <a:r>
              <a:rPr lang="en-US" sz="2400" dirty="0"/>
              <a:t>acting in the opposite direction is developed on the body. Similarly, if </a:t>
            </a:r>
            <a:r>
              <a:rPr lang="en-US" sz="2400" dirty="0">
                <a:solidFill>
                  <a:srgbClr val="0000FA"/>
                </a:solidFill>
              </a:rPr>
              <a:t>rotation is prevented</a:t>
            </a:r>
            <a:r>
              <a:rPr lang="en-US" sz="2400" dirty="0"/>
              <a:t>, a </a:t>
            </a:r>
            <a:r>
              <a:rPr lang="en-US" sz="2400" dirty="0">
                <a:solidFill>
                  <a:srgbClr val="0000FA"/>
                </a:solidFill>
              </a:rPr>
              <a:t>couple moment </a:t>
            </a:r>
            <a:r>
              <a:rPr lang="en-US" sz="2400" dirty="0"/>
              <a:t>is exerted on the body by the support.</a:t>
            </a:r>
          </a:p>
        </p:txBody>
      </p:sp>
      <p:grpSp>
        <p:nvGrpSpPr>
          <p:cNvPr id="2" name="Group 10"/>
          <p:cNvGrpSpPr>
            <a:grpSpLocks/>
          </p:cNvGrpSpPr>
          <p:nvPr/>
        </p:nvGrpSpPr>
        <p:grpSpPr bwMode="auto">
          <a:xfrm>
            <a:off x="889001" y="1095780"/>
            <a:ext cx="7345364" cy="3665538"/>
            <a:chOff x="560" y="528"/>
            <a:chExt cx="4627" cy="2309"/>
          </a:xfrm>
        </p:grpSpPr>
        <p:sp>
          <p:nvSpPr>
            <p:cNvPr id="9223" name="Text Box 15"/>
            <p:cNvSpPr txBox="1">
              <a:spLocks noChangeArrowheads="1"/>
            </p:cNvSpPr>
            <p:nvPr/>
          </p:nvSpPr>
          <p:spPr bwMode="auto">
            <a:xfrm>
              <a:off x="560" y="2314"/>
              <a:ext cx="462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algn="ctr" eaLnBrk="1" hangingPunct="1">
                <a:spcBef>
                  <a:spcPct val="50000"/>
                </a:spcBef>
              </a:pPr>
              <a:r>
                <a:rPr lang="en-US" sz="2400" dirty="0"/>
                <a:t>A few examples </a:t>
              </a:r>
              <a:r>
                <a:rPr lang="en-US" sz="2400" dirty="0" smtClean="0"/>
                <a:t>of supports are </a:t>
              </a:r>
              <a:r>
                <a:rPr lang="en-US" sz="2400" dirty="0"/>
                <a:t>shown above. Other support reactions are given in your </a:t>
              </a:r>
              <a:r>
                <a:rPr lang="en-US" sz="2400" dirty="0" smtClean="0"/>
                <a:t>textbook </a:t>
              </a:r>
              <a:r>
                <a:rPr lang="en-US" sz="2400" dirty="0"/>
                <a:t>(Table 5-2).</a:t>
              </a:r>
            </a:p>
          </p:txBody>
        </p:sp>
        <p:pic>
          <p:nvPicPr>
            <p:cNvPr id="9224" name="Picture 9" descr="CH 5 Support React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 y="528"/>
              <a:ext cx="3922"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SUPPORT  REACTIONS  IN  3-D  (Table 5-2)</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38</a:t>
            </a:fld>
            <a:endParaRPr lang="en-US"/>
          </a:p>
        </p:txBody>
      </p:sp>
    </p:spTree>
    <p:extLst>
      <p:ext uri="{BB962C8B-B14F-4D97-AF65-F5344CB8AC3E}">
        <p14:creationId xmlns:p14="http://schemas.microsoft.com/office/powerpoint/2010/main" val="229099826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20"/>
                                        </p:tgtEl>
                                        <p:attrNameLst>
                                          <p:attrName>style.visibility</p:attrName>
                                        </p:attrNameLst>
                                      </p:cBhvr>
                                      <p:to>
                                        <p:strVal val="visible"/>
                                      </p:to>
                                    </p:set>
                                    <p:anim calcmode="lin" valueType="num">
                                      <p:cBhvr additive="base">
                                        <p:cTn id="13" dur="500" fill="hold"/>
                                        <p:tgtEl>
                                          <p:spTgt spid="13320"/>
                                        </p:tgtEl>
                                        <p:attrNameLst>
                                          <p:attrName>ppt_x</p:attrName>
                                        </p:attrNameLst>
                                      </p:cBhvr>
                                      <p:tavLst>
                                        <p:tav tm="0">
                                          <p:val>
                                            <p:strVal val="0-#ppt_w/2"/>
                                          </p:val>
                                        </p:tav>
                                        <p:tav tm="100000">
                                          <p:val>
                                            <p:strVal val="#ppt_x"/>
                                          </p:val>
                                        </p:tav>
                                      </p:tavLst>
                                    </p:anim>
                                    <p:anim calcmode="lin" valueType="num">
                                      <p:cBhvr additive="base">
                                        <p:cTn id="14"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533400" y="1066800"/>
            <a:ext cx="8077200" cy="5291138"/>
            <a:chOff x="336" y="672"/>
            <a:chExt cx="5088" cy="3333"/>
          </a:xfrm>
        </p:grpSpPr>
        <p:sp>
          <p:nvSpPr>
            <p:cNvPr id="10246" name="Text Box 3"/>
            <p:cNvSpPr txBox="1">
              <a:spLocks noChangeArrowheads="1"/>
            </p:cNvSpPr>
            <p:nvPr/>
          </p:nvSpPr>
          <p:spPr bwMode="auto">
            <a:xfrm>
              <a:off x="336" y="2784"/>
              <a:ext cx="5088"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A single bearing or hinge can prevent rotation by providing a resistive couple moment. However, it is usually preferred to use </a:t>
              </a:r>
              <a:r>
                <a:rPr lang="en-US" sz="2400" dirty="0">
                  <a:solidFill>
                    <a:srgbClr val="0000FA"/>
                  </a:solidFill>
                </a:rPr>
                <a:t>two or more properly aligned bearings or hinges</a:t>
              </a:r>
              <a:r>
                <a:rPr lang="en-US" sz="2400" dirty="0"/>
                <a:t>. </a:t>
              </a:r>
              <a:r>
                <a:rPr lang="en-US" sz="2400" dirty="0" smtClean="0"/>
                <a:t>In </a:t>
              </a:r>
              <a:r>
                <a:rPr lang="en-US" sz="2400" dirty="0"/>
                <a:t>these cases, </a:t>
              </a:r>
              <a:r>
                <a:rPr lang="en-US" sz="2400" dirty="0">
                  <a:solidFill>
                    <a:srgbClr val="0000FA"/>
                  </a:solidFill>
                </a:rPr>
                <a:t>only force reactions are generated and </a:t>
              </a:r>
              <a:r>
                <a:rPr lang="en-US" sz="2400" dirty="0" smtClean="0">
                  <a:solidFill>
                    <a:srgbClr val="0000FA"/>
                  </a:solidFill>
                </a:rPr>
                <a:t>no </a:t>
              </a:r>
              <a:r>
                <a:rPr lang="en-US" sz="2400" dirty="0">
                  <a:solidFill>
                    <a:srgbClr val="0000FA"/>
                  </a:solidFill>
                </a:rPr>
                <a:t>moment reactions </a:t>
              </a:r>
              <a:r>
                <a:rPr lang="en-US" sz="2400" dirty="0" smtClean="0">
                  <a:solidFill>
                    <a:srgbClr val="0000FA"/>
                  </a:solidFill>
                </a:rPr>
                <a:t>are created</a:t>
              </a:r>
              <a:r>
                <a:rPr lang="en-US" sz="2400" dirty="0">
                  <a:solidFill>
                    <a:schemeClr val="hlink"/>
                  </a:solidFill>
                </a:rPr>
                <a:t>.</a:t>
              </a:r>
              <a:endParaRPr lang="en-US" sz="2400" dirty="0"/>
            </a:p>
          </p:txBody>
        </p:sp>
        <p:pic>
          <p:nvPicPr>
            <p:cNvPr id="10247" name="Picture 8" descr="CH 5 Important No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 y="672"/>
              <a:ext cx="4704" cy="2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IMPORTANT   NOTE</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39</a:t>
            </a:fld>
            <a:endParaRPr lang="en-US"/>
          </a:p>
        </p:txBody>
      </p:sp>
    </p:spTree>
    <p:extLst>
      <p:ext uri="{BB962C8B-B14F-4D97-AF65-F5344CB8AC3E}">
        <p14:creationId xmlns:p14="http://schemas.microsoft.com/office/powerpoint/2010/main" val="192754829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ext Box 7"/>
          <p:cNvSpPr txBox="1">
            <a:spLocks noChangeArrowheads="1"/>
          </p:cNvSpPr>
          <p:nvPr/>
        </p:nvSpPr>
        <p:spPr bwMode="auto">
          <a:xfrm>
            <a:off x="609600" y="5029200"/>
            <a:ext cx="8001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t>How are the idealized model and the free body diagram used to do this?  </a:t>
            </a:r>
          </a:p>
          <a:p>
            <a:pPr eaLnBrk="1" hangingPunct="1">
              <a:spcBef>
                <a:spcPct val="50000"/>
              </a:spcBef>
            </a:pPr>
            <a:r>
              <a:rPr lang="en-US"/>
              <a:t>Which diagram above is the idealized model?</a:t>
            </a:r>
          </a:p>
        </p:txBody>
      </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a:t>
            </a:r>
            <a:endParaRPr lang="en-US" dirty="0" smtClean="0">
              <a:solidFill>
                <a:srgbClr val="000096"/>
              </a:solidFill>
              <a:effectLst/>
            </a:endParaRPr>
          </a:p>
        </p:txBody>
      </p:sp>
      <p:grpSp>
        <p:nvGrpSpPr>
          <p:cNvPr id="8" name="Group 7"/>
          <p:cNvGrpSpPr/>
          <p:nvPr/>
        </p:nvGrpSpPr>
        <p:grpSpPr>
          <a:xfrm>
            <a:off x="609600" y="1354533"/>
            <a:ext cx="8229600" cy="3568305"/>
            <a:chOff x="609600" y="1354533"/>
            <a:chExt cx="8229600" cy="3568305"/>
          </a:xfrm>
        </p:grpSpPr>
        <p:sp>
          <p:nvSpPr>
            <p:cNvPr id="5127" name="Text Box 5"/>
            <p:cNvSpPr txBox="1">
              <a:spLocks noChangeArrowheads="1"/>
            </p:cNvSpPr>
            <p:nvPr/>
          </p:nvSpPr>
          <p:spPr bwMode="auto">
            <a:xfrm>
              <a:off x="609600" y="3352800"/>
              <a:ext cx="8229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dirty="0"/>
                <a:t>The truck </a:t>
              </a:r>
              <a:r>
                <a:rPr lang="en-US" dirty="0" smtClean="0"/>
                <a:t>ramps have </a:t>
              </a:r>
              <a:r>
                <a:rPr lang="en-US" dirty="0"/>
                <a:t>a weight of 400 </a:t>
              </a:r>
              <a:r>
                <a:rPr lang="en-US" dirty="0" smtClean="0"/>
                <a:t>lb each. </a:t>
              </a:r>
              <a:endParaRPr lang="en-US" dirty="0"/>
            </a:p>
            <a:p>
              <a:pPr eaLnBrk="1" hangingPunct="1"/>
              <a:r>
                <a:rPr lang="en-US" dirty="0" smtClean="0"/>
                <a:t>Each ramp </a:t>
              </a:r>
              <a:r>
                <a:rPr lang="en-US" dirty="0"/>
                <a:t>is pinned to the body of the truck and held in the position by </a:t>
              </a:r>
              <a:r>
                <a:rPr lang="en-US" dirty="0" smtClean="0"/>
                <a:t>a cable</a:t>
              </a:r>
              <a:r>
                <a:rPr lang="en-US" dirty="0"/>
                <a:t>.   How can we determine the cable tension and support </a:t>
              </a:r>
              <a:r>
                <a:rPr lang="en-US" dirty="0" smtClean="0"/>
                <a:t>reactions?</a:t>
              </a:r>
              <a:endParaRPr lang="en-US" dirty="0"/>
            </a:p>
          </p:txBody>
        </p:sp>
        <p:grpSp>
          <p:nvGrpSpPr>
            <p:cNvPr id="7" name="Group 6"/>
            <p:cNvGrpSpPr/>
            <p:nvPr/>
          </p:nvGrpSpPr>
          <p:grpSpPr>
            <a:xfrm>
              <a:off x="664508" y="1354533"/>
              <a:ext cx="7850842" cy="2020075"/>
              <a:chOff x="645458" y="1222770"/>
              <a:chExt cx="7850842" cy="2020075"/>
            </a:xfrm>
          </p:grpSpPr>
          <p:pic>
            <p:nvPicPr>
              <p:cNvPr id="4" name="Picture 3"/>
              <p:cNvPicPr>
                <a:picLocks noChangeAspect="1"/>
              </p:cNvPicPr>
              <p:nvPr/>
            </p:nvPicPr>
            <p:blipFill>
              <a:blip r:embed="rId3"/>
              <a:stretch>
                <a:fillRect/>
              </a:stretch>
            </p:blipFill>
            <p:spPr>
              <a:xfrm>
                <a:off x="645458" y="1228725"/>
                <a:ext cx="2876550" cy="1885950"/>
              </a:xfrm>
              <a:prstGeom prst="rect">
                <a:avLst/>
              </a:prstGeom>
            </p:spPr>
          </p:pic>
          <p:pic>
            <p:nvPicPr>
              <p:cNvPr id="5" name="Picture 4"/>
              <p:cNvPicPr>
                <a:picLocks noChangeAspect="1"/>
              </p:cNvPicPr>
              <p:nvPr/>
            </p:nvPicPr>
            <p:blipFill>
              <a:blip r:embed="rId4"/>
              <a:stretch>
                <a:fillRect/>
              </a:stretch>
            </p:blipFill>
            <p:spPr>
              <a:xfrm>
                <a:off x="3557866" y="1271693"/>
                <a:ext cx="2457450" cy="1781862"/>
              </a:xfrm>
              <a:prstGeom prst="rect">
                <a:avLst/>
              </a:prstGeom>
            </p:spPr>
          </p:pic>
          <p:pic>
            <p:nvPicPr>
              <p:cNvPr id="6" name="Picture 5"/>
              <p:cNvPicPr>
                <a:picLocks noChangeAspect="1"/>
              </p:cNvPicPr>
              <p:nvPr/>
            </p:nvPicPr>
            <p:blipFill>
              <a:blip r:embed="rId5"/>
              <a:stretch>
                <a:fillRect/>
              </a:stretch>
            </p:blipFill>
            <p:spPr>
              <a:xfrm>
                <a:off x="6134243" y="1222770"/>
                <a:ext cx="2362057" cy="2020075"/>
              </a:xfrm>
              <a:prstGeom prst="rect">
                <a:avLst/>
              </a:prstGeom>
            </p:spPr>
          </p:pic>
        </p:grpSp>
      </p:grpSp>
      <p:sp>
        <p:nvSpPr>
          <p:cNvPr id="2" name="Slide Number Placeholder 1"/>
          <p:cNvSpPr>
            <a:spLocks noGrp="1"/>
          </p:cNvSpPr>
          <p:nvPr>
            <p:ph type="sldNum" sz="quarter" idx="12"/>
          </p:nvPr>
        </p:nvSpPr>
        <p:spPr/>
        <p:txBody>
          <a:bodyPr/>
          <a:lstStyle/>
          <a:p>
            <a:fld id="{DC3AEFEB-B207-4D33-A191-2D8E3187E430}" type="slidenum">
              <a:rPr lang="en-US" smtClean="0"/>
              <a:pPr/>
              <a:t>4</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23"/>
                                        </p:tgtEl>
                                        <p:attrNameLst>
                                          <p:attrName>style.visibility</p:attrName>
                                        </p:attrNameLst>
                                      </p:cBhvr>
                                      <p:to>
                                        <p:strVal val="visible"/>
                                      </p:to>
                                    </p:set>
                                    <p:anim calcmode="lin" valueType="num">
                                      <p:cBhvr additive="base">
                                        <p:cTn id="13" dur="500" fill="hold"/>
                                        <p:tgtEl>
                                          <p:spTgt spid="9223"/>
                                        </p:tgtEl>
                                        <p:attrNameLst>
                                          <p:attrName>ppt_x</p:attrName>
                                        </p:attrNameLst>
                                      </p:cBhvr>
                                      <p:tavLst>
                                        <p:tav tm="0">
                                          <p:val>
                                            <p:strVal val="0-#ppt_w/2"/>
                                          </p:val>
                                        </p:tav>
                                        <p:tav tm="100000">
                                          <p:val>
                                            <p:strVal val="#ppt_x"/>
                                          </p:val>
                                        </p:tav>
                                      </p:tavLst>
                                    </p:anim>
                                    <p:anim calcmode="lin" valueType="num">
                                      <p:cBhvr additive="base">
                                        <p:cTn id="14"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Text Box 5"/>
          <p:cNvSpPr txBox="1">
            <a:spLocks noChangeArrowheads="1"/>
          </p:cNvSpPr>
          <p:nvPr/>
        </p:nvSpPr>
        <p:spPr bwMode="auto">
          <a:xfrm>
            <a:off x="533400" y="1219200"/>
            <a:ext cx="8153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As stated earlier, when a body is in equilibrium, the net force and the net moment equal zero, i.e.,  </a:t>
            </a:r>
            <a:r>
              <a:rPr lang="en-US" sz="2400" dirty="0">
                <a:sym typeface="Symbol" pitchFamily="18" charset="2"/>
              </a:rPr>
              <a:t> </a:t>
            </a:r>
            <a:r>
              <a:rPr lang="en-US" sz="2400" b="1" i="1" dirty="0">
                <a:solidFill>
                  <a:srgbClr val="FF0000"/>
                </a:solidFill>
                <a:sym typeface="Symbol" pitchFamily="18" charset="2"/>
              </a:rPr>
              <a:t>F</a:t>
            </a:r>
            <a:r>
              <a:rPr lang="en-US" sz="2400" dirty="0">
                <a:sym typeface="Symbol" pitchFamily="18" charset="2"/>
              </a:rPr>
              <a:t>  =  0   and    </a:t>
            </a:r>
            <a:r>
              <a:rPr lang="en-US" sz="2400" b="1" i="1" dirty="0">
                <a:solidFill>
                  <a:srgbClr val="FF0000"/>
                </a:solidFill>
                <a:sym typeface="Symbol" pitchFamily="18" charset="2"/>
              </a:rPr>
              <a:t>M</a:t>
            </a:r>
            <a:r>
              <a:rPr lang="en-US" sz="2400" b="1" i="1" baseline="-25000" dirty="0">
                <a:solidFill>
                  <a:srgbClr val="FF0000"/>
                </a:solidFill>
                <a:sym typeface="Symbol" pitchFamily="18" charset="2"/>
              </a:rPr>
              <a:t>O</a:t>
            </a:r>
            <a:r>
              <a:rPr lang="en-US" sz="2400" dirty="0">
                <a:sym typeface="Symbol" pitchFamily="18" charset="2"/>
              </a:rPr>
              <a:t>  =   0 .</a:t>
            </a:r>
          </a:p>
        </p:txBody>
      </p:sp>
      <p:sp>
        <p:nvSpPr>
          <p:cNvPr id="35846" name="Text Box 6"/>
          <p:cNvSpPr txBox="1">
            <a:spLocks noChangeArrowheads="1"/>
          </p:cNvSpPr>
          <p:nvPr/>
        </p:nvSpPr>
        <p:spPr bwMode="auto">
          <a:xfrm>
            <a:off x="533400" y="2209800"/>
            <a:ext cx="7924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These two vector equations can be written as </a:t>
            </a:r>
            <a:r>
              <a:rPr lang="en-US" sz="2400" dirty="0">
                <a:solidFill>
                  <a:srgbClr val="0000FA"/>
                </a:solidFill>
              </a:rPr>
              <a:t>six scalar equations of equilibrium (</a:t>
            </a:r>
            <a:r>
              <a:rPr lang="en-US" sz="2400" dirty="0" smtClean="0">
                <a:solidFill>
                  <a:srgbClr val="0000FA"/>
                </a:solidFill>
              </a:rPr>
              <a:t>E-of-E</a:t>
            </a:r>
            <a:r>
              <a:rPr lang="en-US" sz="2400" dirty="0">
                <a:solidFill>
                  <a:srgbClr val="0000FA"/>
                </a:solidFill>
              </a:rPr>
              <a:t>)</a:t>
            </a:r>
            <a:r>
              <a:rPr lang="en-US" sz="2400" dirty="0"/>
              <a:t>. These are </a:t>
            </a:r>
          </a:p>
          <a:p>
            <a:pPr eaLnBrk="1" hangingPunct="1">
              <a:spcBef>
                <a:spcPct val="50000"/>
              </a:spcBef>
              <a:buFont typeface="Symbol" pitchFamily="18" charset="2"/>
              <a:buChar char="å"/>
            </a:pPr>
            <a:r>
              <a:rPr lang="en-US" sz="2400" dirty="0">
                <a:sym typeface="Symbol" pitchFamily="18" charset="2"/>
              </a:rPr>
              <a:t> F</a:t>
            </a:r>
            <a:r>
              <a:rPr lang="en-US" sz="2400" baseline="-25000" dirty="0">
                <a:sym typeface="Symbol" pitchFamily="18" charset="2"/>
              </a:rPr>
              <a:t>X</a:t>
            </a:r>
            <a:r>
              <a:rPr lang="en-US" sz="2400" dirty="0">
                <a:sym typeface="Symbol" pitchFamily="18" charset="2"/>
              </a:rPr>
              <a:t>   =     F</a:t>
            </a:r>
            <a:r>
              <a:rPr lang="en-US" sz="2400" baseline="-25000" dirty="0">
                <a:sym typeface="Symbol" pitchFamily="18" charset="2"/>
              </a:rPr>
              <a:t>Y</a:t>
            </a:r>
            <a:r>
              <a:rPr lang="en-US" sz="2400" dirty="0">
                <a:sym typeface="Symbol" pitchFamily="18" charset="2"/>
              </a:rPr>
              <a:t>    =      F</a:t>
            </a:r>
            <a:r>
              <a:rPr lang="en-US" sz="2400" baseline="-25000" dirty="0">
                <a:sym typeface="Symbol" pitchFamily="18" charset="2"/>
              </a:rPr>
              <a:t>Z</a:t>
            </a:r>
            <a:r>
              <a:rPr lang="en-US" sz="2400" dirty="0">
                <a:sym typeface="Symbol" pitchFamily="18" charset="2"/>
              </a:rPr>
              <a:t>   =   0 </a:t>
            </a:r>
          </a:p>
          <a:p>
            <a:pPr eaLnBrk="1" hangingPunct="1">
              <a:spcBef>
                <a:spcPct val="50000"/>
              </a:spcBef>
              <a:buFont typeface="Symbol" pitchFamily="18" charset="2"/>
              <a:buChar char="å"/>
            </a:pPr>
            <a:r>
              <a:rPr lang="en-US" sz="2400" dirty="0">
                <a:sym typeface="Symbol" pitchFamily="18" charset="2"/>
              </a:rPr>
              <a:t>M</a:t>
            </a:r>
            <a:r>
              <a:rPr lang="en-US" sz="2400" baseline="-25000" dirty="0">
                <a:sym typeface="Symbol" pitchFamily="18" charset="2"/>
              </a:rPr>
              <a:t>X</a:t>
            </a:r>
            <a:r>
              <a:rPr lang="en-US" sz="2400" dirty="0">
                <a:sym typeface="Symbol" pitchFamily="18" charset="2"/>
              </a:rPr>
              <a:t>   =     M</a:t>
            </a:r>
            <a:r>
              <a:rPr lang="en-US" sz="2400" baseline="-25000" dirty="0">
                <a:sym typeface="Symbol" pitchFamily="18" charset="2"/>
              </a:rPr>
              <a:t>Y</a:t>
            </a:r>
            <a:r>
              <a:rPr lang="en-US" sz="2400" dirty="0">
                <a:sym typeface="Symbol" pitchFamily="18" charset="2"/>
              </a:rPr>
              <a:t>    =      M</a:t>
            </a:r>
            <a:r>
              <a:rPr lang="en-US" sz="2400" baseline="-25000" dirty="0">
                <a:sym typeface="Symbol" pitchFamily="18" charset="2"/>
              </a:rPr>
              <a:t>Z</a:t>
            </a:r>
            <a:r>
              <a:rPr lang="en-US" sz="2400" dirty="0">
                <a:sym typeface="Symbol" pitchFamily="18" charset="2"/>
              </a:rPr>
              <a:t>   =    0</a:t>
            </a:r>
          </a:p>
        </p:txBody>
      </p:sp>
      <p:sp>
        <p:nvSpPr>
          <p:cNvPr id="35847" name="Text Box 7"/>
          <p:cNvSpPr txBox="1">
            <a:spLocks noChangeArrowheads="1"/>
          </p:cNvSpPr>
          <p:nvPr/>
        </p:nvSpPr>
        <p:spPr bwMode="auto">
          <a:xfrm>
            <a:off x="533400" y="4267200"/>
            <a:ext cx="8077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The moment equations can be determined about any point. Usually, choosing </a:t>
            </a:r>
            <a:r>
              <a:rPr lang="en-US" sz="2400" dirty="0">
                <a:solidFill>
                  <a:srgbClr val="0000FA"/>
                </a:solidFill>
              </a:rPr>
              <a:t>the point where the maximum number of unknown forces are present simplifies the solution</a:t>
            </a:r>
            <a:r>
              <a:rPr lang="en-US" sz="2400" dirty="0"/>
              <a:t>. Any forces </a:t>
            </a:r>
            <a:r>
              <a:rPr lang="en-US" sz="2400" dirty="0" smtClean="0"/>
              <a:t>passing </a:t>
            </a:r>
            <a:r>
              <a:rPr lang="en-US" sz="2400" dirty="0"/>
              <a:t>through the point </a:t>
            </a:r>
            <a:r>
              <a:rPr lang="en-US" sz="2400" dirty="0" smtClean="0"/>
              <a:t>where </a:t>
            </a:r>
            <a:r>
              <a:rPr lang="en-US" sz="2400" dirty="0"/>
              <a:t>moments are taken do not appear in the moment </a:t>
            </a:r>
            <a:r>
              <a:rPr lang="en-US" sz="2400" dirty="0" smtClean="0"/>
              <a:t>equation.  </a:t>
            </a:r>
            <a:endParaRPr lang="en-US" sz="2400" dirty="0"/>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EQUATIONS  OF  EQUILIBRIUM </a:t>
            </a:r>
            <a:r>
              <a:rPr lang="en-US" sz="2400" kern="1200" dirty="0" smtClean="0">
                <a:solidFill>
                  <a:srgbClr val="000096"/>
                </a:solidFill>
                <a:effectLst/>
                <a:latin typeface="Times New Roman" panose="02020603050405020304" pitchFamily="18" charset="0"/>
                <a:ea typeface="+mn-ea"/>
                <a:cs typeface="+mn-cs"/>
              </a:rPr>
              <a:t>(Section 5.6)</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40</a:t>
            </a:fld>
            <a:endParaRPr lang="en-US"/>
          </a:p>
        </p:txBody>
      </p:sp>
    </p:spTree>
    <p:extLst>
      <p:ext uri="{BB962C8B-B14F-4D97-AF65-F5344CB8AC3E}">
        <p14:creationId xmlns:p14="http://schemas.microsoft.com/office/powerpoint/2010/main" val="230451980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 calcmode="lin" valueType="num">
                                      <p:cBhvr additive="base">
                                        <p:cTn id="7" dur="500" fill="hold"/>
                                        <p:tgtEl>
                                          <p:spTgt spid="35845"/>
                                        </p:tgtEl>
                                        <p:attrNameLst>
                                          <p:attrName>ppt_x</p:attrName>
                                        </p:attrNameLst>
                                      </p:cBhvr>
                                      <p:tavLst>
                                        <p:tav tm="0">
                                          <p:val>
                                            <p:strVal val="0-#ppt_w/2"/>
                                          </p:val>
                                        </p:tav>
                                        <p:tav tm="100000">
                                          <p:val>
                                            <p:strVal val="#ppt_x"/>
                                          </p:val>
                                        </p:tav>
                                      </p:tavLst>
                                    </p:anim>
                                    <p:anim calcmode="lin" valueType="num">
                                      <p:cBhvr additive="base">
                                        <p:cTn id="8"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6"/>
                                        </p:tgtEl>
                                        <p:attrNameLst>
                                          <p:attrName>style.visibility</p:attrName>
                                        </p:attrNameLst>
                                      </p:cBhvr>
                                      <p:to>
                                        <p:strVal val="visible"/>
                                      </p:to>
                                    </p:set>
                                    <p:anim calcmode="lin" valueType="num">
                                      <p:cBhvr additive="base">
                                        <p:cTn id="13" dur="500" fill="hold"/>
                                        <p:tgtEl>
                                          <p:spTgt spid="35846"/>
                                        </p:tgtEl>
                                        <p:attrNameLst>
                                          <p:attrName>ppt_x</p:attrName>
                                        </p:attrNameLst>
                                      </p:cBhvr>
                                      <p:tavLst>
                                        <p:tav tm="0">
                                          <p:val>
                                            <p:strVal val="0-#ppt_w/2"/>
                                          </p:val>
                                        </p:tav>
                                        <p:tav tm="100000">
                                          <p:val>
                                            <p:strVal val="#ppt_x"/>
                                          </p:val>
                                        </p:tav>
                                      </p:tavLst>
                                    </p:anim>
                                    <p:anim calcmode="lin" valueType="num">
                                      <p:cBhvr additive="base">
                                        <p:cTn id="14" dur="500" fill="hold"/>
                                        <p:tgtEl>
                                          <p:spTgt spid="3584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7"/>
                                        </p:tgtEl>
                                        <p:attrNameLst>
                                          <p:attrName>style.visibility</p:attrName>
                                        </p:attrNameLst>
                                      </p:cBhvr>
                                      <p:to>
                                        <p:strVal val="visible"/>
                                      </p:to>
                                    </p:set>
                                    <p:anim calcmode="lin" valueType="num">
                                      <p:cBhvr additive="base">
                                        <p:cTn id="19" dur="500" fill="hold"/>
                                        <p:tgtEl>
                                          <p:spTgt spid="35847"/>
                                        </p:tgtEl>
                                        <p:attrNameLst>
                                          <p:attrName>ppt_x</p:attrName>
                                        </p:attrNameLst>
                                      </p:cBhvr>
                                      <p:tavLst>
                                        <p:tav tm="0">
                                          <p:val>
                                            <p:strVal val="0-#ppt_w/2"/>
                                          </p:val>
                                        </p:tav>
                                        <p:tav tm="100000">
                                          <p:val>
                                            <p:strVal val="#ppt_x"/>
                                          </p:val>
                                        </p:tav>
                                      </p:tavLst>
                                    </p:anim>
                                    <p:anim calcmode="lin" valueType="num">
                                      <p:cBhvr additive="base">
                                        <p:cTn id="20" dur="500" fill="hold"/>
                                        <p:tgtEl>
                                          <p:spTgt spid="358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utoUpdateAnimBg="0"/>
      <p:bldP spid="35846" grpId="0" autoUpdateAnimBg="0"/>
      <p:bldP spid="35847"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3"/>
          <p:cNvSpPr txBox="1">
            <a:spLocks noChangeArrowheads="1"/>
          </p:cNvSpPr>
          <p:nvPr/>
        </p:nvSpPr>
        <p:spPr bwMode="auto">
          <a:xfrm>
            <a:off x="525449" y="3565967"/>
            <a:ext cx="7848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solidFill>
                  <a:srgbClr val="0000FA"/>
                </a:solidFill>
              </a:rPr>
              <a:t>Redundant Constraints</a:t>
            </a:r>
            <a:r>
              <a:rPr lang="en-US" sz="2400" dirty="0"/>
              <a:t>: When a body has more supports than necessary to hold it in equilibrium, it becomes statically indeterminate.</a:t>
            </a:r>
            <a:endParaRPr lang="en-US" dirty="0"/>
          </a:p>
        </p:txBody>
      </p:sp>
      <p:sp>
        <p:nvSpPr>
          <p:cNvPr id="36868" name="Text Box 4"/>
          <p:cNvSpPr txBox="1">
            <a:spLocks noChangeArrowheads="1"/>
          </p:cNvSpPr>
          <p:nvPr/>
        </p:nvSpPr>
        <p:spPr bwMode="auto">
          <a:xfrm>
            <a:off x="509546" y="4759960"/>
            <a:ext cx="8077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solidFill>
                  <a:srgbClr val="0000FA"/>
                </a:solidFill>
              </a:rPr>
              <a:t>A problem that is statically indeterminate </a:t>
            </a:r>
            <a:r>
              <a:rPr lang="en-US" sz="2400" dirty="0"/>
              <a:t>has more unknowns than equations of equilibrium.</a:t>
            </a:r>
          </a:p>
        </p:txBody>
      </p:sp>
      <p:sp>
        <p:nvSpPr>
          <p:cNvPr id="36869" name="Text Box 5"/>
          <p:cNvSpPr txBox="1">
            <a:spLocks noChangeArrowheads="1"/>
          </p:cNvSpPr>
          <p:nvPr/>
        </p:nvSpPr>
        <p:spPr bwMode="auto">
          <a:xfrm>
            <a:off x="533400" y="5625355"/>
            <a:ext cx="7848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Are statically indeterminate structures used in practice? Why or why not?</a:t>
            </a:r>
          </a:p>
        </p:txBody>
      </p:sp>
      <p:pic>
        <p:nvPicPr>
          <p:cNvPr id="12296" name="Picture 10" descr="CH 5 STATICAL DETERMINAC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7234" y="1151968"/>
            <a:ext cx="3982497" cy="230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CONSTRAINTS  AND  STATICAL  DETERMINACY</a:t>
            </a:r>
            <a:r>
              <a:rPr lang="en-US" sz="2800" b="1" kern="1200" dirty="0" smtClean="0">
                <a:solidFill>
                  <a:srgbClr val="000096"/>
                </a:solidFill>
                <a:effectLst/>
                <a:latin typeface="Times New Roman" panose="02020603050405020304" pitchFamily="18" charset="0"/>
                <a:ea typeface="+mj-ea"/>
                <a:cs typeface="Times New Roman" panose="02020603050405020304" pitchFamily="18" charset="0"/>
              </a:rPr>
              <a:t/>
            </a:r>
            <a:br>
              <a:rPr lang="en-US" sz="2800" b="1" kern="1200" dirty="0" smtClean="0">
                <a:solidFill>
                  <a:srgbClr val="000096"/>
                </a:solidFill>
                <a:effectLst/>
                <a:latin typeface="Times New Roman" panose="02020603050405020304" pitchFamily="18" charset="0"/>
                <a:ea typeface="+mj-ea"/>
                <a:cs typeface="Times New Roman" panose="02020603050405020304" pitchFamily="18" charset="0"/>
              </a:rPr>
            </a:br>
            <a:r>
              <a:rPr lang="en-US" sz="2400" kern="1200" dirty="0" smtClean="0">
                <a:solidFill>
                  <a:srgbClr val="000096"/>
                </a:solidFill>
                <a:effectLst/>
                <a:latin typeface="Times New Roman" panose="02020603050405020304" pitchFamily="18" charset="0"/>
                <a:ea typeface="+mn-ea"/>
                <a:cs typeface="+mn-cs"/>
              </a:rPr>
              <a:t>(Section 5.7)</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41</a:t>
            </a:fld>
            <a:endParaRPr lang="en-US"/>
          </a:p>
        </p:txBody>
      </p:sp>
    </p:spTree>
    <p:extLst>
      <p:ext uri="{BB962C8B-B14F-4D97-AF65-F5344CB8AC3E}">
        <p14:creationId xmlns:p14="http://schemas.microsoft.com/office/powerpoint/2010/main" val="68951456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0-#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0-#ppt_w/2"/>
                                          </p:val>
                                        </p:tav>
                                        <p:tav tm="100000">
                                          <p:val>
                                            <p:strVal val="#ppt_x"/>
                                          </p:val>
                                        </p:tav>
                                      </p:tavLst>
                                    </p:anim>
                                    <p:anim calcmode="lin" valueType="num">
                                      <p:cBhvr additive="base">
                                        <p:cTn id="14" dur="500" fill="hold"/>
                                        <p:tgtEl>
                                          <p:spTgt spid="3686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500" fill="hold"/>
                                        <p:tgtEl>
                                          <p:spTgt spid="36869"/>
                                        </p:tgtEl>
                                        <p:attrNameLst>
                                          <p:attrName>ppt_x</p:attrName>
                                        </p:attrNameLst>
                                      </p:cBhvr>
                                      <p:tavLst>
                                        <p:tav tm="0">
                                          <p:val>
                                            <p:strVal val="0-#ppt_w/2"/>
                                          </p:val>
                                        </p:tav>
                                        <p:tav tm="100000">
                                          <p:val>
                                            <p:strVal val="#ppt_x"/>
                                          </p:val>
                                        </p:tav>
                                      </p:tavLst>
                                    </p:anim>
                                    <p:anim calcmode="lin" valueType="num">
                                      <p:cBhvr additive="base">
                                        <p:cTn id="20" dur="500" fill="hold"/>
                                        <p:tgtEl>
                                          <p:spTgt spid="368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P spid="36868" grpId="0" autoUpdateAnimBg="0"/>
      <p:bldP spid="36869"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053"/>
          <p:cNvGraphicFramePr>
            <a:graphicFrameLocks noChangeAspect="1"/>
          </p:cNvGraphicFramePr>
          <p:nvPr>
            <p:extLst>
              <p:ext uri="{D42A27DB-BD31-4B8C-83A1-F6EECF244321}">
                <p14:modId xmlns:p14="http://schemas.microsoft.com/office/powerpoint/2010/main" val="1017750173"/>
              </p:ext>
            </p:extLst>
          </p:nvPr>
        </p:nvGraphicFramePr>
        <p:xfrm>
          <a:off x="4279900" y="2705097"/>
          <a:ext cx="914400" cy="198438"/>
        </p:xfrm>
        <a:graphic>
          <a:graphicData uri="http://schemas.openxmlformats.org/presentationml/2006/ole">
            <mc:AlternateContent xmlns:mc="http://schemas.openxmlformats.org/markup-compatibility/2006">
              <mc:Choice xmlns:v="urn:schemas-microsoft-com:vml" Requires="v">
                <p:oleObj spid="_x0000_s1031" name="Equation" r:id="rId4" imgW="435285" imgH="677109" progId="">
                  <p:embed/>
                </p:oleObj>
              </mc:Choice>
              <mc:Fallback>
                <p:oleObj name="Equation" r:id="rId4" imgW="435285" imgH="67710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900" y="2705097"/>
                        <a:ext cx="914400" cy="198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20"/>
          <p:cNvGrpSpPr>
            <a:grpSpLocks/>
          </p:cNvGrpSpPr>
          <p:nvPr/>
        </p:nvGrpSpPr>
        <p:grpSpPr bwMode="auto">
          <a:xfrm>
            <a:off x="685800" y="3809997"/>
            <a:ext cx="8077200" cy="2492375"/>
            <a:chOff x="432" y="2304"/>
            <a:chExt cx="5088" cy="1570"/>
          </a:xfrm>
        </p:grpSpPr>
        <p:sp>
          <p:nvSpPr>
            <p:cNvPr id="1034" name="Text Box 3"/>
            <p:cNvSpPr txBox="1">
              <a:spLocks noChangeArrowheads="1"/>
            </p:cNvSpPr>
            <p:nvPr/>
          </p:nvSpPr>
          <p:spPr bwMode="auto">
            <a:xfrm>
              <a:off x="2256" y="2304"/>
              <a:ext cx="3264" cy="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In some cases, there may be as many unknown reactions as there are equations of equilibrium.  </a:t>
              </a:r>
            </a:p>
            <a:p>
              <a:pPr eaLnBrk="1" hangingPunct="1">
                <a:spcBef>
                  <a:spcPct val="50000"/>
                </a:spcBef>
              </a:pPr>
              <a:r>
                <a:rPr lang="en-US" sz="2400" dirty="0"/>
                <a:t>However, if the supports are not properly constrained, the body may become unstable for some loading cases.</a:t>
              </a:r>
            </a:p>
          </p:txBody>
        </p:sp>
        <p:grpSp>
          <p:nvGrpSpPr>
            <p:cNvPr id="1035" name="Group 19"/>
            <p:cNvGrpSpPr>
              <a:grpSpLocks/>
            </p:cNvGrpSpPr>
            <p:nvPr/>
          </p:nvGrpSpPr>
          <p:grpSpPr bwMode="auto">
            <a:xfrm>
              <a:off x="432" y="2400"/>
              <a:ext cx="1778" cy="1392"/>
              <a:chOff x="432" y="2400"/>
              <a:chExt cx="1778" cy="1392"/>
            </a:xfrm>
          </p:grpSpPr>
          <p:pic>
            <p:nvPicPr>
              <p:cNvPr id="1036" name="Picture 20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2" y="2400"/>
                <a:ext cx="1778"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7" name="Group 25"/>
              <p:cNvGrpSpPr>
                <a:grpSpLocks/>
              </p:cNvGrpSpPr>
              <p:nvPr/>
            </p:nvGrpSpPr>
            <p:grpSpPr bwMode="auto">
              <a:xfrm>
                <a:off x="1440" y="3072"/>
                <a:ext cx="720" cy="240"/>
                <a:chOff x="1828800" y="5583148"/>
                <a:chExt cx="1143000" cy="381000"/>
              </a:xfrm>
            </p:grpSpPr>
            <p:pic>
              <p:nvPicPr>
                <p:cNvPr id="1038" name="Picture 205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7400" y="5638800"/>
                  <a:ext cx="80868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9" name="Oval 24"/>
                <p:cNvSpPr>
                  <a:spLocks noChangeArrowheads="1"/>
                </p:cNvSpPr>
                <p:nvPr/>
              </p:nvSpPr>
              <p:spPr bwMode="auto">
                <a:xfrm>
                  <a:off x="1828800" y="5583148"/>
                  <a:ext cx="1143000" cy="381000"/>
                </a:xfrm>
                <a:prstGeom prst="ellipse">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US"/>
                </a:p>
              </p:txBody>
            </p:sp>
          </p:grpSp>
        </p:grpSp>
      </p:grpSp>
      <p:grpSp>
        <p:nvGrpSpPr>
          <p:cNvPr id="5" name="Group 21"/>
          <p:cNvGrpSpPr>
            <a:grpSpLocks/>
          </p:cNvGrpSpPr>
          <p:nvPr/>
        </p:nvGrpSpPr>
        <p:grpSpPr bwMode="auto">
          <a:xfrm>
            <a:off x="762000" y="1142997"/>
            <a:ext cx="7696200" cy="2514600"/>
            <a:chOff x="480" y="624"/>
            <a:chExt cx="4848" cy="1584"/>
          </a:xfrm>
        </p:grpSpPr>
        <p:sp>
          <p:nvSpPr>
            <p:cNvPr id="1032" name="Text Box 10"/>
            <p:cNvSpPr txBox="1">
              <a:spLocks noChangeArrowheads="1"/>
            </p:cNvSpPr>
            <p:nvPr/>
          </p:nvSpPr>
          <p:spPr bwMode="auto">
            <a:xfrm>
              <a:off x="480" y="1728"/>
              <a:ext cx="484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Here, </a:t>
              </a:r>
              <a:r>
                <a:rPr lang="en-US" dirty="0" smtClean="0"/>
                <a:t>while we </a:t>
              </a:r>
              <a:r>
                <a:rPr lang="en-US" dirty="0"/>
                <a:t>have 6 </a:t>
              </a:r>
              <a:r>
                <a:rPr lang="en-US" dirty="0" smtClean="0"/>
                <a:t>unknowns, there </a:t>
              </a:r>
              <a:r>
                <a:rPr lang="en-US" dirty="0"/>
                <a:t>is nothing restricting rotation about the AB </a:t>
              </a:r>
              <a:r>
                <a:rPr lang="en-US" dirty="0" smtClean="0"/>
                <a:t>axis!</a:t>
              </a:r>
              <a:endParaRPr lang="en-US" dirty="0"/>
            </a:p>
          </p:txBody>
        </p:sp>
        <p:pic>
          <p:nvPicPr>
            <p:cNvPr id="1033" name="Picture 18" descr="CH 5 Improper Constraints I"/>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4" y="624"/>
              <a:ext cx="3168" cy="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IMPROPER  CONSTRAINTS</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42</a:t>
            </a:fld>
            <a:endParaRPr lang="en-US"/>
          </a:p>
        </p:txBody>
      </p:sp>
    </p:spTree>
    <p:extLst>
      <p:ext uri="{BB962C8B-B14F-4D97-AF65-F5344CB8AC3E}">
        <p14:creationId xmlns:p14="http://schemas.microsoft.com/office/powerpoint/2010/main" val="308527016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381000" y="1168398"/>
            <a:ext cx="822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914400" indent="-45720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a:t>1.    If a support prevents rotation of a body about an axis, then the support exerts a  ________  on the body about that axis.</a:t>
            </a:r>
          </a:p>
          <a:p>
            <a:pPr lvl="1" eaLnBrk="1" hangingPunct="1">
              <a:spcBef>
                <a:spcPct val="50000"/>
              </a:spcBef>
            </a:pPr>
            <a:r>
              <a:rPr lang="en-US" sz="2400"/>
              <a:t>A)  Couple moment	B)   Force</a:t>
            </a:r>
          </a:p>
          <a:p>
            <a:pPr lvl="1" eaLnBrk="1" hangingPunct="1">
              <a:spcBef>
                <a:spcPct val="50000"/>
              </a:spcBef>
            </a:pPr>
            <a:r>
              <a:rPr lang="en-US" sz="2400"/>
              <a:t>C)  Both A and B.		D)   None of the above.</a:t>
            </a:r>
          </a:p>
        </p:txBody>
      </p:sp>
      <p:sp>
        <p:nvSpPr>
          <p:cNvPr id="29700" name="Text Box 4"/>
          <p:cNvSpPr txBox="1">
            <a:spLocks noChangeArrowheads="1"/>
          </p:cNvSpPr>
          <p:nvPr/>
        </p:nvSpPr>
        <p:spPr bwMode="auto">
          <a:xfrm>
            <a:off x="533400" y="3454398"/>
            <a:ext cx="807720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914400" indent="-45720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buFontTx/>
              <a:buAutoNum type="arabicPeriod" startAt="2"/>
            </a:pPr>
            <a:r>
              <a:rPr lang="en-US" sz="2400"/>
              <a:t>When doing a 3-D problem analysis, you have  ________  scalar equations of equilibrium.</a:t>
            </a:r>
          </a:p>
          <a:p>
            <a:pPr eaLnBrk="1" hangingPunct="1"/>
            <a:endParaRPr lang="en-US"/>
          </a:p>
          <a:p>
            <a:pPr eaLnBrk="1" hangingPunct="1"/>
            <a:r>
              <a:rPr lang="en-US"/>
              <a:t>       A)  3			B)   4</a:t>
            </a:r>
          </a:p>
          <a:p>
            <a:pPr lvl="1" eaLnBrk="1" hangingPunct="1"/>
            <a:endParaRPr lang="en-US"/>
          </a:p>
          <a:p>
            <a:pPr lvl="1" eaLnBrk="1" hangingPunct="1"/>
            <a:r>
              <a:rPr lang="en-US"/>
              <a:t> C)  5			D)   6</a:t>
            </a:r>
          </a:p>
          <a:p>
            <a:pPr lvl="1" eaLnBrk="1" hangingPunct="1">
              <a:spcBef>
                <a:spcPct val="50000"/>
              </a:spcBef>
            </a:pPr>
            <a:endParaRPr lang="en-US" sz="2400"/>
          </a:p>
          <a:p>
            <a:pPr eaLnBrk="1" hangingPunct="1">
              <a:spcBef>
                <a:spcPct val="50000"/>
              </a:spcBef>
            </a:pPr>
            <a:endParaRPr lang="en-US" sz="2400"/>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READING QUIZ</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43</a:t>
            </a:fld>
            <a:endParaRPr lang="en-US"/>
          </a:p>
        </p:txBody>
      </p:sp>
    </p:spTree>
    <p:extLst>
      <p:ext uri="{BB962C8B-B14F-4D97-AF65-F5344CB8AC3E}">
        <p14:creationId xmlns:p14="http://schemas.microsoft.com/office/powerpoint/2010/main" val="144146776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0-#ppt_w/2"/>
                                          </p:val>
                                        </p:tav>
                                        <p:tav tm="100000">
                                          <p:val>
                                            <p:strVal val="#ppt_x"/>
                                          </p:val>
                                        </p:tav>
                                      </p:tavLst>
                                    </p:anim>
                                    <p:anim calcmode="lin" valueType="num">
                                      <p:cBhvr additive="base">
                                        <p:cTn id="8"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700"/>
                                        </p:tgtEl>
                                        <p:attrNameLst>
                                          <p:attrName>style.visibility</p:attrName>
                                        </p:attrNameLst>
                                      </p:cBhvr>
                                      <p:to>
                                        <p:strVal val="visible"/>
                                      </p:to>
                                    </p:set>
                                    <p:anim calcmode="lin" valueType="num">
                                      <p:cBhvr additive="base">
                                        <p:cTn id="13" dur="500" fill="hold"/>
                                        <p:tgtEl>
                                          <p:spTgt spid="29700"/>
                                        </p:tgtEl>
                                        <p:attrNameLst>
                                          <p:attrName>ppt_x</p:attrName>
                                        </p:attrNameLst>
                                      </p:cBhvr>
                                      <p:tavLst>
                                        <p:tav tm="0">
                                          <p:val>
                                            <p:strVal val="0-#ppt_w/2"/>
                                          </p:val>
                                        </p:tav>
                                        <p:tav tm="100000">
                                          <p:val>
                                            <p:strVal val="#ppt_x"/>
                                          </p:val>
                                        </p:tav>
                                      </p:tavLst>
                                    </p:anim>
                                    <p:anim calcmode="lin" valueType="num">
                                      <p:cBhvr additive="base">
                                        <p:cTn id="14"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Text Box 4"/>
          <p:cNvSpPr txBox="1">
            <a:spLocks noChangeArrowheads="1"/>
          </p:cNvSpPr>
          <p:nvPr/>
        </p:nvSpPr>
        <p:spPr bwMode="auto">
          <a:xfrm>
            <a:off x="533400" y="4102995"/>
            <a:ext cx="80772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600"/>
              </a:spcBef>
            </a:pPr>
            <a:r>
              <a:rPr lang="en-US" sz="2400" dirty="0"/>
              <a:t>a)  </a:t>
            </a:r>
            <a:r>
              <a:rPr lang="en-US" sz="2400" dirty="0" smtClean="0"/>
              <a:t>Use the established </a:t>
            </a:r>
            <a:r>
              <a:rPr lang="en-US" sz="2400" dirty="0"/>
              <a:t>x, y and </a:t>
            </a:r>
            <a:r>
              <a:rPr lang="en-US" sz="2400" dirty="0" smtClean="0"/>
              <a:t>z-axes</a:t>
            </a:r>
            <a:r>
              <a:rPr lang="en-US" sz="2400" dirty="0"/>
              <a:t>.</a:t>
            </a:r>
          </a:p>
          <a:p>
            <a:pPr eaLnBrk="1" hangingPunct="1">
              <a:spcBef>
                <a:spcPts val="600"/>
              </a:spcBef>
            </a:pPr>
            <a:r>
              <a:rPr lang="en-US" sz="2400" dirty="0"/>
              <a:t>b)  Draw a </a:t>
            </a:r>
            <a:r>
              <a:rPr lang="en-US" sz="2400" dirty="0">
                <a:solidFill>
                  <a:srgbClr val="0000FA"/>
                </a:solidFill>
              </a:rPr>
              <a:t>FBD</a:t>
            </a:r>
            <a:r>
              <a:rPr lang="en-US" sz="2400" dirty="0"/>
              <a:t> of the rod.</a:t>
            </a:r>
          </a:p>
          <a:p>
            <a:pPr eaLnBrk="1" hangingPunct="1">
              <a:spcBef>
                <a:spcPts val="600"/>
              </a:spcBef>
            </a:pPr>
            <a:r>
              <a:rPr lang="en-US" sz="2400" dirty="0"/>
              <a:t>c)  Write the forces using scalar equations.</a:t>
            </a:r>
          </a:p>
          <a:p>
            <a:pPr eaLnBrk="1" hangingPunct="1">
              <a:spcBef>
                <a:spcPts val="600"/>
              </a:spcBef>
            </a:pPr>
            <a:r>
              <a:rPr lang="en-US" sz="2400" dirty="0"/>
              <a:t>d)  Apply scalar equations of equilibrium to solve for the unknown forces.</a:t>
            </a:r>
          </a:p>
        </p:txBody>
      </p:sp>
      <p:grpSp>
        <p:nvGrpSpPr>
          <p:cNvPr id="2" name="Group 10"/>
          <p:cNvGrpSpPr>
            <a:grpSpLocks/>
          </p:cNvGrpSpPr>
          <p:nvPr/>
        </p:nvGrpSpPr>
        <p:grpSpPr bwMode="auto">
          <a:xfrm>
            <a:off x="685800" y="1044063"/>
            <a:ext cx="8001000" cy="3046413"/>
            <a:chOff x="432" y="609"/>
            <a:chExt cx="5040" cy="1919"/>
          </a:xfrm>
        </p:grpSpPr>
        <p:sp>
          <p:nvSpPr>
            <p:cNvPr id="13319" name="Text Box 3"/>
            <p:cNvSpPr txBox="1">
              <a:spLocks noChangeArrowheads="1"/>
            </p:cNvSpPr>
            <p:nvPr/>
          </p:nvSpPr>
          <p:spPr bwMode="auto">
            <a:xfrm>
              <a:off x="2832" y="609"/>
              <a:ext cx="2640" cy="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08050" indent="-908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dirty="0"/>
                <a:t>	The rod, supported by thrust bearing at A and cable BC, is subjected to an 80 </a:t>
              </a:r>
              <a:r>
                <a:rPr lang="en-US" sz="2400" dirty="0" err="1"/>
                <a:t>lb</a:t>
              </a:r>
              <a:r>
                <a:rPr lang="en-US" sz="2400" dirty="0"/>
                <a:t> force. </a:t>
              </a:r>
            </a:p>
            <a:p>
              <a:pPr eaLnBrk="1" hangingPunct="1">
                <a:spcBef>
                  <a:spcPct val="50000"/>
                </a:spcBef>
              </a:pPr>
              <a:r>
                <a:rPr lang="en-US" sz="2400" b="1" dirty="0">
                  <a:solidFill>
                    <a:srgbClr val="990033"/>
                  </a:solidFill>
                </a:rPr>
                <a:t>Find:</a:t>
              </a:r>
              <a:r>
                <a:rPr lang="en-US" sz="2400" dirty="0"/>
                <a:t>	Reactions at the thrust bearing A and cable BC.</a:t>
              </a:r>
            </a:p>
            <a:p>
              <a:pPr eaLnBrk="1" hangingPunct="1">
                <a:spcBef>
                  <a:spcPct val="50000"/>
                </a:spcBef>
              </a:pPr>
              <a:r>
                <a:rPr lang="en-US" sz="2400" b="1" dirty="0">
                  <a:solidFill>
                    <a:srgbClr val="990033"/>
                  </a:solidFill>
                </a:rPr>
                <a:t>Plan:</a:t>
              </a:r>
            </a:p>
          </p:txBody>
        </p:sp>
        <p:pic>
          <p:nvPicPr>
            <p:cNvPr id="13320" name="Picture 9" descr="CH 5 Pipe Blo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 y="672"/>
              <a:ext cx="2304" cy="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44</a:t>
            </a:fld>
            <a:endParaRPr lang="en-US"/>
          </a:p>
        </p:txBody>
      </p:sp>
    </p:spTree>
    <p:extLst>
      <p:ext uri="{BB962C8B-B14F-4D97-AF65-F5344CB8AC3E}">
        <p14:creationId xmlns:p14="http://schemas.microsoft.com/office/powerpoint/2010/main" val="5384125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1140"/>
                                        </p:tgtEl>
                                        <p:attrNameLst>
                                          <p:attrName>style.visibility</p:attrName>
                                        </p:attrNameLst>
                                      </p:cBhvr>
                                      <p:to>
                                        <p:strVal val="visible"/>
                                      </p:to>
                                    </p:set>
                                    <p:anim calcmode="lin" valueType="num">
                                      <p:cBhvr additive="base">
                                        <p:cTn id="13" dur="500" fill="hold"/>
                                        <p:tgtEl>
                                          <p:spTgt spid="91140"/>
                                        </p:tgtEl>
                                        <p:attrNameLst>
                                          <p:attrName>ppt_x</p:attrName>
                                        </p:attrNameLst>
                                      </p:cBhvr>
                                      <p:tavLst>
                                        <p:tav tm="0">
                                          <p:val>
                                            <p:strVal val="0-#ppt_w/2"/>
                                          </p:val>
                                        </p:tav>
                                        <p:tav tm="100000">
                                          <p:val>
                                            <p:strVal val="#ppt_x"/>
                                          </p:val>
                                        </p:tav>
                                      </p:tavLst>
                                    </p:anim>
                                    <p:anim calcmode="lin" valueType="num">
                                      <p:cBhvr additive="base">
                                        <p:cTn id="14" dur="500" fill="hold"/>
                                        <p:tgtEl>
                                          <p:spTgt spid="91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1052"/>
          <p:cNvSpPr txBox="1">
            <a:spLocks noChangeArrowheads="1"/>
          </p:cNvSpPr>
          <p:nvPr/>
        </p:nvSpPr>
        <p:spPr bwMode="auto">
          <a:xfrm>
            <a:off x="838200" y="3962400"/>
            <a:ext cx="80772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Applying scalar equations of equilibrium in appropriate order, we get</a:t>
            </a:r>
          </a:p>
          <a:p>
            <a:pPr eaLnBrk="1" hangingPunct="1">
              <a:spcBef>
                <a:spcPct val="50000"/>
              </a:spcBef>
              <a:buFont typeface="Symbol" pitchFamily="18" charset="2"/>
              <a:buChar char="å"/>
            </a:pPr>
            <a:r>
              <a:rPr lang="en-US" dirty="0">
                <a:sym typeface="Symbol" pitchFamily="18" charset="2"/>
              </a:rPr>
              <a:t> F </a:t>
            </a:r>
            <a:r>
              <a:rPr lang="en-US" baseline="-25000" dirty="0">
                <a:sym typeface="Symbol" pitchFamily="18" charset="2"/>
              </a:rPr>
              <a:t>X  </a:t>
            </a:r>
            <a:r>
              <a:rPr lang="en-US" dirty="0">
                <a:sym typeface="Symbol" pitchFamily="18" charset="2"/>
              </a:rPr>
              <a:t>= A</a:t>
            </a:r>
            <a:r>
              <a:rPr lang="en-US" baseline="-25000" dirty="0">
                <a:sym typeface="Symbol" pitchFamily="18" charset="2"/>
              </a:rPr>
              <a:t>X</a:t>
            </a:r>
            <a:r>
              <a:rPr lang="en-US" dirty="0">
                <a:sym typeface="Symbol" pitchFamily="18" charset="2"/>
              </a:rPr>
              <a:t>  = </a:t>
            </a:r>
            <a:r>
              <a:rPr lang="en-US" dirty="0" smtClean="0">
                <a:sym typeface="Symbol" pitchFamily="18" charset="2"/>
              </a:rPr>
              <a:t>0;         </a:t>
            </a:r>
            <a:r>
              <a:rPr lang="en-US" u="sng" dirty="0">
                <a:solidFill>
                  <a:srgbClr val="0000FA"/>
                </a:solidFill>
                <a:sym typeface="Symbol" pitchFamily="18" charset="2"/>
              </a:rPr>
              <a:t>A</a:t>
            </a:r>
            <a:r>
              <a:rPr lang="en-US" u="sng" baseline="-25000" dirty="0">
                <a:solidFill>
                  <a:srgbClr val="0000FA"/>
                </a:solidFill>
                <a:sym typeface="Symbol" pitchFamily="18" charset="2"/>
              </a:rPr>
              <a:t>X</a:t>
            </a:r>
            <a:r>
              <a:rPr lang="en-US" u="sng" dirty="0">
                <a:solidFill>
                  <a:srgbClr val="0000FA"/>
                </a:solidFill>
                <a:sym typeface="Symbol" pitchFamily="18" charset="2"/>
              </a:rPr>
              <a:t> =  0</a:t>
            </a:r>
          </a:p>
          <a:p>
            <a:pPr eaLnBrk="1" hangingPunct="1">
              <a:spcBef>
                <a:spcPct val="50000"/>
              </a:spcBef>
              <a:buFont typeface="Symbol" pitchFamily="18" charset="2"/>
              <a:buChar char="å"/>
            </a:pPr>
            <a:r>
              <a:rPr lang="en-US" dirty="0">
                <a:sym typeface="Symbol" pitchFamily="18" charset="2"/>
              </a:rPr>
              <a:t> F </a:t>
            </a:r>
            <a:r>
              <a:rPr lang="en-US" baseline="-25000" dirty="0">
                <a:sym typeface="Symbol" pitchFamily="18" charset="2"/>
              </a:rPr>
              <a:t>Z</a:t>
            </a:r>
            <a:r>
              <a:rPr lang="en-US" dirty="0">
                <a:sym typeface="Symbol" pitchFamily="18" charset="2"/>
              </a:rPr>
              <a:t>  = A</a:t>
            </a:r>
            <a:r>
              <a:rPr lang="en-US" baseline="-25000" dirty="0">
                <a:sym typeface="Symbol" pitchFamily="18" charset="2"/>
              </a:rPr>
              <a:t>Z</a:t>
            </a:r>
            <a:r>
              <a:rPr lang="en-US" dirty="0">
                <a:sym typeface="Symbol" pitchFamily="18" charset="2"/>
              </a:rPr>
              <a:t> + F</a:t>
            </a:r>
            <a:r>
              <a:rPr lang="en-US" baseline="-25000" dirty="0">
                <a:sym typeface="Symbol" pitchFamily="18" charset="2"/>
              </a:rPr>
              <a:t>BC</a:t>
            </a:r>
            <a:r>
              <a:rPr lang="en-US" dirty="0">
                <a:sym typeface="Symbol" pitchFamily="18" charset="2"/>
              </a:rPr>
              <a:t> – 80 = </a:t>
            </a:r>
            <a:r>
              <a:rPr lang="en-US" dirty="0" smtClean="0">
                <a:sym typeface="Symbol" pitchFamily="18" charset="2"/>
              </a:rPr>
              <a:t>0;           </a:t>
            </a:r>
            <a:endParaRPr lang="en-US" dirty="0">
              <a:sym typeface="Symbol" pitchFamily="18" charset="2"/>
            </a:endParaRPr>
          </a:p>
          <a:p>
            <a:pPr eaLnBrk="1" hangingPunct="1">
              <a:spcBef>
                <a:spcPct val="50000"/>
              </a:spcBef>
              <a:buFont typeface="Symbol" pitchFamily="18" charset="2"/>
              <a:buChar char="å"/>
            </a:pPr>
            <a:r>
              <a:rPr lang="en-US" dirty="0">
                <a:sym typeface="Symbol" pitchFamily="18" charset="2"/>
              </a:rPr>
              <a:t> M </a:t>
            </a:r>
            <a:r>
              <a:rPr lang="en-US" baseline="-25000" dirty="0">
                <a:sym typeface="Symbol" pitchFamily="18" charset="2"/>
              </a:rPr>
              <a:t>Y </a:t>
            </a:r>
            <a:r>
              <a:rPr lang="en-US" dirty="0">
                <a:sym typeface="Symbol" pitchFamily="18" charset="2"/>
              </a:rPr>
              <a:t> =  – 80 ( 1.5 ) + F</a:t>
            </a:r>
            <a:r>
              <a:rPr lang="en-US" baseline="-25000" dirty="0">
                <a:sym typeface="Symbol" pitchFamily="18" charset="2"/>
              </a:rPr>
              <a:t>BC</a:t>
            </a:r>
            <a:r>
              <a:rPr lang="en-US" dirty="0">
                <a:sym typeface="Symbol" pitchFamily="18" charset="2"/>
              </a:rPr>
              <a:t> ( 3.0 ) = </a:t>
            </a:r>
            <a:r>
              <a:rPr lang="en-US" dirty="0" smtClean="0">
                <a:sym typeface="Symbol" pitchFamily="18" charset="2"/>
              </a:rPr>
              <a:t>0;    </a:t>
            </a:r>
            <a:endParaRPr lang="en-US" dirty="0">
              <a:sym typeface="Symbol" pitchFamily="18" charset="2"/>
            </a:endParaRPr>
          </a:p>
          <a:p>
            <a:pPr eaLnBrk="1" hangingPunct="1">
              <a:spcBef>
                <a:spcPct val="50000"/>
              </a:spcBef>
            </a:pPr>
            <a:r>
              <a:rPr lang="en-US" dirty="0">
                <a:solidFill>
                  <a:schemeClr val="hlink"/>
                </a:solidFill>
                <a:sym typeface="Symbol" pitchFamily="18" charset="2"/>
              </a:rPr>
              <a:t> </a:t>
            </a:r>
            <a:r>
              <a:rPr lang="en-US" dirty="0">
                <a:sym typeface="Symbol" pitchFamily="18" charset="2"/>
              </a:rPr>
              <a:t>Solving </a:t>
            </a:r>
            <a:r>
              <a:rPr lang="en-US" dirty="0" smtClean="0">
                <a:sym typeface="Symbol" pitchFamily="18" charset="2"/>
              </a:rPr>
              <a:t>the </a:t>
            </a:r>
            <a:r>
              <a:rPr lang="en-US" dirty="0">
                <a:sym typeface="Symbol" pitchFamily="18" charset="2"/>
              </a:rPr>
              <a:t>last two equations:</a:t>
            </a:r>
            <a:r>
              <a:rPr lang="en-US" dirty="0">
                <a:solidFill>
                  <a:schemeClr val="hlink"/>
                </a:solidFill>
                <a:sym typeface="Symbol" pitchFamily="18" charset="2"/>
              </a:rPr>
              <a:t>    </a:t>
            </a:r>
            <a:r>
              <a:rPr lang="en-US" u="sng" dirty="0">
                <a:solidFill>
                  <a:srgbClr val="0000FA"/>
                </a:solidFill>
                <a:sym typeface="Symbol" pitchFamily="18" charset="2"/>
              </a:rPr>
              <a:t>F</a:t>
            </a:r>
            <a:r>
              <a:rPr lang="en-US" u="sng" baseline="-25000" dirty="0">
                <a:solidFill>
                  <a:srgbClr val="0000FA"/>
                </a:solidFill>
                <a:sym typeface="Symbol" pitchFamily="18" charset="2"/>
              </a:rPr>
              <a:t>BC</a:t>
            </a:r>
            <a:r>
              <a:rPr lang="en-US" u="sng" dirty="0">
                <a:solidFill>
                  <a:srgbClr val="0000FA"/>
                </a:solidFill>
                <a:sym typeface="Symbol" pitchFamily="18" charset="2"/>
              </a:rPr>
              <a:t> =  40 lb</a:t>
            </a:r>
            <a:r>
              <a:rPr lang="en-US" dirty="0">
                <a:sym typeface="Symbol" pitchFamily="18" charset="2"/>
              </a:rPr>
              <a:t>,</a:t>
            </a:r>
            <a:r>
              <a:rPr lang="en-US" dirty="0">
                <a:solidFill>
                  <a:srgbClr val="0000FA"/>
                </a:solidFill>
                <a:sym typeface="Symbol" pitchFamily="18" charset="2"/>
              </a:rPr>
              <a:t>    </a:t>
            </a:r>
            <a:r>
              <a:rPr lang="en-US" u="sng" dirty="0">
                <a:solidFill>
                  <a:srgbClr val="0000FA"/>
                </a:solidFill>
                <a:sym typeface="Symbol" pitchFamily="18" charset="2"/>
              </a:rPr>
              <a:t>A</a:t>
            </a:r>
            <a:r>
              <a:rPr lang="en-US" u="sng" baseline="-25000" dirty="0">
                <a:solidFill>
                  <a:srgbClr val="0000FA"/>
                </a:solidFill>
                <a:sym typeface="Symbol" pitchFamily="18" charset="2"/>
              </a:rPr>
              <a:t>Z</a:t>
            </a:r>
            <a:r>
              <a:rPr lang="en-US" u="sng" dirty="0">
                <a:solidFill>
                  <a:srgbClr val="0000FA"/>
                </a:solidFill>
                <a:sym typeface="Symbol" pitchFamily="18" charset="2"/>
              </a:rPr>
              <a:t> =  40 lb</a:t>
            </a:r>
          </a:p>
        </p:txBody>
      </p:sp>
      <p:sp>
        <p:nvSpPr>
          <p:cNvPr id="14341" name="Text Box 1055"/>
          <p:cNvSpPr txBox="1">
            <a:spLocks noChangeArrowheads="1"/>
          </p:cNvSpPr>
          <p:nvPr/>
        </p:nvSpPr>
        <p:spPr bwMode="auto">
          <a:xfrm>
            <a:off x="5562600" y="1059520"/>
            <a:ext cx="26670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solidFill>
                  <a:srgbClr val="0000FA"/>
                </a:solidFill>
              </a:rPr>
              <a:t>FBD of the rod</a:t>
            </a:r>
            <a:r>
              <a:rPr lang="en-US" dirty="0">
                <a:solidFill>
                  <a:srgbClr val="00FFFF"/>
                </a:solidFill>
              </a:rPr>
              <a:t>:</a:t>
            </a:r>
          </a:p>
        </p:txBody>
      </p:sp>
      <p:pic>
        <p:nvPicPr>
          <p:cNvPr id="14343" name="Picture 24" descr="CH 5 Pipe Blo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6067" y="1478181"/>
            <a:ext cx="3313090" cy="24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25" descr="CH 5 Pipe Block FB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2" r="-2352"/>
          <a:stretch/>
        </p:blipFill>
        <p:spPr bwMode="auto">
          <a:xfrm>
            <a:off x="5166360" y="1486558"/>
            <a:ext cx="3367870" cy="248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45</a:t>
            </a:fld>
            <a:endParaRPr lang="en-US"/>
          </a:p>
        </p:txBody>
      </p:sp>
    </p:spTree>
    <p:extLst>
      <p:ext uri="{BB962C8B-B14F-4D97-AF65-F5344CB8AC3E}">
        <p14:creationId xmlns:p14="http://schemas.microsoft.com/office/powerpoint/2010/main" val="52673918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ext Box 1055"/>
          <p:cNvSpPr txBox="1">
            <a:spLocks noChangeArrowheads="1"/>
          </p:cNvSpPr>
          <p:nvPr/>
        </p:nvSpPr>
        <p:spPr bwMode="auto">
          <a:xfrm>
            <a:off x="5410200" y="1147016"/>
            <a:ext cx="26670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solidFill>
                  <a:srgbClr val="0000FA"/>
                </a:solidFill>
              </a:rPr>
              <a:t>FBD of the </a:t>
            </a:r>
            <a:r>
              <a:rPr lang="en-US" dirty="0" smtClean="0">
                <a:solidFill>
                  <a:srgbClr val="0000FA"/>
                </a:solidFill>
              </a:rPr>
              <a:t>rod</a:t>
            </a:r>
            <a:endParaRPr lang="en-US" dirty="0">
              <a:solidFill>
                <a:srgbClr val="0000FA"/>
              </a:solidFill>
            </a:endParaRPr>
          </a:p>
        </p:txBody>
      </p:sp>
      <p:sp>
        <p:nvSpPr>
          <p:cNvPr id="23" name="Text Box 1052"/>
          <p:cNvSpPr txBox="1">
            <a:spLocks noChangeArrowheads="1"/>
          </p:cNvSpPr>
          <p:nvPr/>
        </p:nvSpPr>
        <p:spPr bwMode="auto">
          <a:xfrm>
            <a:off x="822298" y="4787348"/>
            <a:ext cx="80772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sym typeface="Symbol" pitchFamily="18" charset="2"/>
              </a:rPr>
              <a:t>M </a:t>
            </a:r>
            <a:r>
              <a:rPr lang="en-US" baseline="-25000" dirty="0">
                <a:sym typeface="Symbol" pitchFamily="18" charset="2"/>
              </a:rPr>
              <a:t>X  </a:t>
            </a:r>
            <a:r>
              <a:rPr lang="en-US" dirty="0">
                <a:sym typeface="Symbol" pitchFamily="18" charset="2"/>
              </a:rPr>
              <a:t>= ( M</a:t>
            </a:r>
            <a:r>
              <a:rPr lang="en-US" baseline="-25000" dirty="0">
                <a:sym typeface="Symbol" pitchFamily="18" charset="2"/>
              </a:rPr>
              <a:t>A</a:t>
            </a:r>
            <a:r>
              <a:rPr lang="en-US" dirty="0">
                <a:sym typeface="Symbol" pitchFamily="18" charset="2"/>
              </a:rPr>
              <a:t>)</a:t>
            </a:r>
            <a:r>
              <a:rPr lang="en-US" baseline="-25000" dirty="0">
                <a:sym typeface="Symbol" pitchFamily="18" charset="2"/>
              </a:rPr>
              <a:t> X</a:t>
            </a:r>
            <a:r>
              <a:rPr lang="en-US" dirty="0">
                <a:sym typeface="Symbol" pitchFamily="18" charset="2"/>
              </a:rPr>
              <a:t>  + 40 (6) – 80 (6) = 0 ;         </a:t>
            </a:r>
            <a:r>
              <a:rPr lang="en-US" u="sng" dirty="0">
                <a:solidFill>
                  <a:srgbClr val="0000FA"/>
                </a:solidFill>
                <a:sym typeface="Symbol" pitchFamily="18" charset="2"/>
              </a:rPr>
              <a:t>(M</a:t>
            </a:r>
            <a:r>
              <a:rPr lang="en-US" u="sng" baseline="-25000" dirty="0">
                <a:solidFill>
                  <a:srgbClr val="0000FA"/>
                </a:solidFill>
                <a:sym typeface="Symbol" pitchFamily="18" charset="2"/>
              </a:rPr>
              <a:t>A</a:t>
            </a:r>
            <a:r>
              <a:rPr lang="en-US" u="sng" dirty="0">
                <a:solidFill>
                  <a:srgbClr val="0000FA"/>
                </a:solidFill>
                <a:sym typeface="Symbol" pitchFamily="18" charset="2"/>
              </a:rPr>
              <a:t> )</a:t>
            </a:r>
            <a:r>
              <a:rPr lang="en-US" u="sng" baseline="-25000" dirty="0">
                <a:solidFill>
                  <a:srgbClr val="0000FA"/>
                </a:solidFill>
                <a:sym typeface="Symbol" pitchFamily="18" charset="2"/>
              </a:rPr>
              <a:t> X</a:t>
            </a:r>
            <a:r>
              <a:rPr lang="en-US" u="sng" dirty="0">
                <a:solidFill>
                  <a:srgbClr val="0000FA"/>
                </a:solidFill>
                <a:sym typeface="Symbol" pitchFamily="18" charset="2"/>
              </a:rPr>
              <a:t>=  240 lb </a:t>
            </a:r>
            <a:r>
              <a:rPr lang="en-US" u="sng" dirty="0" smtClean="0">
                <a:solidFill>
                  <a:srgbClr val="0000FA"/>
                </a:solidFill>
                <a:sym typeface="Symbol" pitchFamily="18" charset="2"/>
              </a:rPr>
              <a:t>ft  CCW</a:t>
            </a:r>
            <a:endParaRPr lang="en-US" u="sng" dirty="0">
              <a:solidFill>
                <a:srgbClr val="0000FA"/>
              </a:solidFill>
              <a:sym typeface="Symbol" pitchFamily="18" charset="2"/>
            </a:endParaRPr>
          </a:p>
          <a:p>
            <a:pPr eaLnBrk="1" hangingPunct="1">
              <a:spcBef>
                <a:spcPct val="50000"/>
              </a:spcBef>
              <a:buFont typeface="Symbol" pitchFamily="18" charset="2"/>
              <a:buChar char="å"/>
            </a:pPr>
            <a:r>
              <a:rPr lang="en-US" dirty="0">
                <a:sym typeface="Symbol" pitchFamily="18" charset="2"/>
              </a:rPr>
              <a:t> M </a:t>
            </a:r>
            <a:r>
              <a:rPr lang="en-US" baseline="-25000" dirty="0">
                <a:sym typeface="Symbol" pitchFamily="18" charset="2"/>
              </a:rPr>
              <a:t>Z </a:t>
            </a:r>
            <a:r>
              <a:rPr lang="en-US" dirty="0">
                <a:sym typeface="Symbol" pitchFamily="18" charset="2"/>
              </a:rPr>
              <a:t>= ( M</a:t>
            </a:r>
            <a:r>
              <a:rPr lang="en-US" baseline="-25000" dirty="0">
                <a:sym typeface="Symbol" pitchFamily="18" charset="2"/>
              </a:rPr>
              <a:t>A</a:t>
            </a:r>
            <a:r>
              <a:rPr lang="en-US" dirty="0">
                <a:sym typeface="Symbol" pitchFamily="18" charset="2"/>
              </a:rPr>
              <a:t>)</a:t>
            </a:r>
            <a:r>
              <a:rPr lang="en-US" baseline="-25000" dirty="0">
                <a:sym typeface="Symbol" pitchFamily="18" charset="2"/>
              </a:rPr>
              <a:t> Z</a:t>
            </a:r>
            <a:r>
              <a:rPr lang="en-US" dirty="0">
                <a:sym typeface="Symbol" pitchFamily="18" charset="2"/>
              </a:rPr>
              <a:t>  = 0 ;         </a:t>
            </a:r>
            <a:r>
              <a:rPr lang="en-US" u="sng" dirty="0">
                <a:solidFill>
                  <a:srgbClr val="0000FA"/>
                </a:solidFill>
                <a:sym typeface="Symbol" pitchFamily="18" charset="2"/>
              </a:rPr>
              <a:t>(M</a:t>
            </a:r>
            <a:r>
              <a:rPr lang="en-US" u="sng" baseline="-25000" dirty="0">
                <a:solidFill>
                  <a:srgbClr val="0000FA"/>
                </a:solidFill>
                <a:sym typeface="Symbol" pitchFamily="18" charset="2"/>
              </a:rPr>
              <a:t>A</a:t>
            </a:r>
            <a:r>
              <a:rPr lang="en-US" u="sng" dirty="0">
                <a:solidFill>
                  <a:srgbClr val="0000FA"/>
                </a:solidFill>
                <a:sym typeface="Symbol" pitchFamily="18" charset="2"/>
              </a:rPr>
              <a:t> )</a:t>
            </a:r>
            <a:r>
              <a:rPr lang="en-US" u="sng" baseline="-25000" dirty="0">
                <a:solidFill>
                  <a:srgbClr val="0000FA"/>
                </a:solidFill>
                <a:sym typeface="Symbol" pitchFamily="18" charset="2"/>
              </a:rPr>
              <a:t> </a:t>
            </a:r>
            <a:r>
              <a:rPr lang="en-US" u="sng" baseline="-25000" dirty="0" smtClean="0">
                <a:solidFill>
                  <a:srgbClr val="0000FA"/>
                </a:solidFill>
                <a:sym typeface="Symbol" pitchFamily="18" charset="2"/>
              </a:rPr>
              <a:t>Z </a:t>
            </a:r>
            <a:r>
              <a:rPr lang="en-US" u="sng" dirty="0" smtClean="0">
                <a:solidFill>
                  <a:srgbClr val="0000FA"/>
                </a:solidFill>
                <a:sym typeface="Symbol" pitchFamily="18" charset="2"/>
              </a:rPr>
              <a:t>=   </a:t>
            </a:r>
            <a:r>
              <a:rPr lang="en-US" u="sng" dirty="0">
                <a:solidFill>
                  <a:srgbClr val="0000FA"/>
                </a:solidFill>
                <a:sym typeface="Symbol" pitchFamily="18" charset="2"/>
              </a:rPr>
              <a:t>0</a:t>
            </a:r>
          </a:p>
        </p:txBody>
      </p:sp>
      <p:pic>
        <p:nvPicPr>
          <p:cNvPr id="15367" name="Picture 24" descr="CH 5 Pipe Block FB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72" r="-2072"/>
          <a:stretch/>
        </p:blipFill>
        <p:spPr bwMode="auto">
          <a:xfrm>
            <a:off x="4937760" y="1549876"/>
            <a:ext cx="3151076" cy="232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25" descr="CH 5 Pipe Bloc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36372" y="1590514"/>
            <a:ext cx="3035336" cy="22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Box 8"/>
          <p:cNvSpPr txBox="1">
            <a:spLocks noChangeArrowheads="1"/>
          </p:cNvSpPr>
          <p:nvPr/>
        </p:nvSpPr>
        <p:spPr bwMode="auto">
          <a:xfrm>
            <a:off x="7779868" y="2028620"/>
            <a:ext cx="912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sz="2000" dirty="0">
                <a:solidFill>
                  <a:srgbClr val="FF0000"/>
                </a:solidFill>
              </a:rPr>
              <a:t>= 40 </a:t>
            </a:r>
            <a:r>
              <a:rPr lang="en-US" sz="2000" dirty="0" err="1">
                <a:solidFill>
                  <a:srgbClr val="FF0000"/>
                </a:solidFill>
              </a:rPr>
              <a:t>lb</a:t>
            </a:r>
            <a:endParaRPr lang="en-US" sz="2000" dirty="0">
              <a:solidFill>
                <a:srgbClr val="FF0000"/>
              </a:solidFill>
            </a:endParaRPr>
          </a:p>
        </p:txBody>
      </p:sp>
      <p:sp>
        <p:nvSpPr>
          <p:cNvPr id="10" name="TextBox 9"/>
          <p:cNvSpPr txBox="1">
            <a:spLocks noChangeArrowheads="1"/>
          </p:cNvSpPr>
          <p:nvPr/>
        </p:nvSpPr>
        <p:spPr bwMode="auto">
          <a:xfrm>
            <a:off x="739471" y="4149256"/>
            <a:ext cx="6311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Now write scalar moment equations about what point?</a:t>
            </a:r>
          </a:p>
        </p:txBody>
      </p:sp>
      <p:sp>
        <p:nvSpPr>
          <p:cNvPr id="11" name="TextBox 10"/>
          <p:cNvSpPr txBox="1">
            <a:spLocks noChangeArrowheads="1"/>
          </p:cNvSpPr>
          <p:nvPr/>
        </p:nvSpPr>
        <p:spPr bwMode="auto">
          <a:xfrm>
            <a:off x="7295984" y="4157204"/>
            <a:ext cx="11334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r>
              <a:rPr lang="en-US" dirty="0"/>
              <a:t>Point A!</a:t>
            </a:r>
          </a:p>
        </p:txBody>
      </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46</a:t>
            </a:fld>
            <a:endParaRPr lang="en-US"/>
          </a:p>
        </p:txBody>
      </p:sp>
    </p:spTree>
    <p:extLst>
      <p:ext uri="{BB962C8B-B14F-4D97-AF65-F5344CB8AC3E}">
        <p14:creationId xmlns:p14="http://schemas.microsoft.com/office/powerpoint/2010/main" val="312137766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P spid="10"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Text Box 4"/>
          <p:cNvSpPr txBox="1">
            <a:spLocks noChangeArrowheads="1"/>
          </p:cNvSpPr>
          <p:nvPr/>
        </p:nvSpPr>
        <p:spPr bwMode="auto">
          <a:xfrm>
            <a:off x="533400" y="4089399"/>
            <a:ext cx="80772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600"/>
              </a:spcBef>
            </a:pPr>
            <a:r>
              <a:rPr lang="en-US" sz="2400" dirty="0"/>
              <a:t>a)  </a:t>
            </a:r>
            <a:r>
              <a:rPr lang="en-US" sz="2400" dirty="0" smtClean="0"/>
              <a:t>Use established </a:t>
            </a:r>
            <a:r>
              <a:rPr lang="en-US" sz="2400" dirty="0"/>
              <a:t>x, y and </a:t>
            </a:r>
            <a:r>
              <a:rPr lang="en-US" sz="2400" dirty="0" smtClean="0"/>
              <a:t>z-axes</a:t>
            </a:r>
            <a:r>
              <a:rPr lang="en-US" sz="2400" dirty="0"/>
              <a:t>.</a:t>
            </a:r>
          </a:p>
          <a:p>
            <a:pPr eaLnBrk="1" hangingPunct="1">
              <a:spcBef>
                <a:spcPts val="600"/>
              </a:spcBef>
            </a:pPr>
            <a:r>
              <a:rPr lang="en-US" sz="2400" dirty="0"/>
              <a:t>b)  Draw a</a:t>
            </a:r>
            <a:r>
              <a:rPr lang="en-US" sz="2400" dirty="0">
                <a:solidFill>
                  <a:srgbClr val="0000FA"/>
                </a:solidFill>
              </a:rPr>
              <a:t> FBD </a:t>
            </a:r>
            <a:r>
              <a:rPr lang="en-US" sz="2400" dirty="0"/>
              <a:t>of the </a:t>
            </a:r>
            <a:r>
              <a:rPr lang="en-US" sz="2400" dirty="0" smtClean="0"/>
              <a:t>plate.</a:t>
            </a:r>
            <a:endParaRPr lang="en-US" sz="2400" dirty="0"/>
          </a:p>
          <a:p>
            <a:pPr eaLnBrk="1" hangingPunct="1">
              <a:spcBef>
                <a:spcPts val="600"/>
              </a:spcBef>
            </a:pPr>
            <a:r>
              <a:rPr lang="en-US" sz="2400" dirty="0"/>
              <a:t>c)  Write the forces using scalar equations.</a:t>
            </a:r>
          </a:p>
          <a:p>
            <a:pPr eaLnBrk="1" hangingPunct="1">
              <a:spcBef>
                <a:spcPts val="600"/>
              </a:spcBef>
            </a:pPr>
            <a:r>
              <a:rPr lang="en-US" sz="2400" dirty="0"/>
              <a:t>d)  Apply scalar equations of equilibrium to solve for the unknown forces.</a:t>
            </a:r>
          </a:p>
        </p:txBody>
      </p:sp>
      <p:sp>
        <p:nvSpPr>
          <p:cNvPr id="13319" name="Text Box 3"/>
          <p:cNvSpPr txBox="1">
            <a:spLocks noChangeArrowheads="1"/>
          </p:cNvSpPr>
          <p:nvPr/>
        </p:nvSpPr>
        <p:spPr bwMode="auto">
          <a:xfrm>
            <a:off x="4495800" y="1063460"/>
            <a:ext cx="4191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08050" indent="-90805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b="1" dirty="0">
                <a:solidFill>
                  <a:srgbClr val="990033"/>
                </a:solidFill>
              </a:rPr>
              <a:t>Given:</a:t>
            </a:r>
            <a:r>
              <a:rPr lang="en-US" sz="2400" dirty="0"/>
              <a:t>	The </a:t>
            </a:r>
            <a:r>
              <a:rPr lang="en-US" sz="2400" dirty="0" smtClean="0"/>
              <a:t>uniform plate has a weight of 500 </a:t>
            </a:r>
            <a:r>
              <a:rPr lang="en-US" sz="2400" dirty="0" err="1" smtClean="0"/>
              <a:t>lb</a:t>
            </a:r>
            <a:r>
              <a:rPr lang="en-US" sz="2400" dirty="0" smtClean="0"/>
              <a:t>, </a:t>
            </a:r>
            <a:r>
              <a:rPr lang="en-US" sz="2400" dirty="0"/>
              <a:t>supported by </a:t>
            </a:r>
            <a:r>
              <a:rPr lang="en-US" sz="2400" dirty="0" smtClean="0"/>
              <a:t>three cables. </a:t>
            </a:r>
            <a:endParaRPr lang="en-US" sz="2400" dirty="0"/>
          </a:p>
          <a:p>
            <a:pPr eaLnBrk="1" hangingPunct="1">
              <a:spcBef>
                <a:spcPct val="50000"/>
              </a:spcBef>
            </a:pPr>
            <a:r>
              <a:rPr lang="en-US" sz="2400" b="1" dirty="0">
                <a:solidFill>
                  <a:srgbClr val="990033"/>
                </a:solidFill>
              </a:rPr>
              <a:t>Find:</a:t>
            </a:r>
            <a:r>
              <a:rPr lang="en-US" sz="2400" dirty="0"/>
              <a:t>	</a:t>
            </a:r>
            <a:r>
              <a:rPr lang="en-US" sz="2400" dirty="0" smtClean="0"/>
              <a:t>The tension in each of the supporting cables.</a:t>
            </a:r>
            <a:endParaRPr lang="en-US" sz="2400" dirty="0"/>
          </a:p>
          <a:p>
            <a:pPr eaLnBrk="1" hangingPunct="1">
              <a:spcBef>
                <a:spcPct val="50000"/>
              </a:spcBef>
            </a:pPr>
            <a:r>
              <a:rPr lang="en-US" sz="2400" b="1" dirty="0">
                <a:solidFill>
                  <a:srgbClr val="990033"/>
                </a:solidFill>
              </a:rPr>
              <a:t>Plan:</a:t>
            </a: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151465"/>
            <a:ext cx="379095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II</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47</a:t>
            </a:fld>
            <a:endParaRPr lang="en-US"/>
          </a:p>
        </p:txBody>
      </p:sp>
    </p:spTree>
    <p:extLst>
      <p:ext uri="{BB962C8B-B14F-4D97-AF65-F5344CB8AC3E}">
        <p14:creationId xmlns:p14="http://schemas.microsoft.com/office/powerpoint/2010/main" val="133645536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40"/>
                                        </p:tgtEl>
                                        <p:attrNameLst>
                                          <p:attrName>style.visibility</p:attrName>
                                        </p:attrNameLst>
                                      </p:cBhvr>
                                      <p:to>
                                        <p:strVal val="visible"/>
                                      </p:to>
                                    </p:set>
                                    <p:anim calcmode="lin" valueType="num">
                                      <p:cBhvr additive="base">
                                        <p:cTn id="7" dur="500" fill="hold"/>
                                        <p:tgtEl>
                                          <p:spTgt spid="91140"/>
                                        </p:tgtEl>
                                        <p:attrNameLst>
                                          <p:attrName>ppt_x</p:attrName>
                                        </p:attrNameLst>
                                      </p:cBhvr>
                                      <p:tavLst>
                                        <p:tav tm="0">
                                          <p:val>
                                            <p:strVal val="0-#ppt_w/2"/>
                                          </p:val>
                                        </p:tav>
                                        <p:tav tm="100000">
                                          <p:val>
                                            <p:strVal val="#ppt_x"/>
                                          </p:val>
                                        </p:tav>
                                      </p:tavLst>
                                    </p:anim>
                                    <p:anim calcmode="lin" valueType="num">
                                      <p:cBhvr additive="base">
                                        <p:cTn id="8" dur="500" fill="hold"/>
                                        <p:tgtEl>
                                          <p:spTgt spid="911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1055"/>
          <p:cNvSpPr txBox="1">
            <a:spLocks noChangeArrowheads="1"/>
          </p:cNvSpPr>
          <p:nvPr/>
        </p:nvSpPr>
        <p:spPr bwMode="auto">
          <a:xfrm>
            <a:off x="5410200" y="1128435"/>
            <a:ext cx="26670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u="sng" dirty="0">
                <a:solidFill>
                  <a:srgbClr val="0000FA"/>
                </a:solidFill>
              </a:rPr>
              <a:t>FBD of the </a:t>
            </a:r>
            <a:r>
              <a:rPr lang="en-US" u="sng" dirty="0" smtClean="0">
                <a:solidFill>
                  <a:srgbClr val="0000FA"/>
                </a:solidFill>
              </a:rPr>
              <a:t>plate:</a:t>
            </a:r>
            <a:endParaRPr lang="en-US" u="sng" dirty="0">
              <a:solidFill>
                <a:srgbClr val="0000FA"/>
              </a:solidFill>
            </a:endParaRPr>
          </a:p>
        </p:txBody>
      </p:sp>
      <p:sp>
        <p:nvSpPr>
          <p:cNvPr id="23" name="Text Box 1052"/>
          <p:cNvSpPr txBox="1">
            <a:spLocks noChangeArrowheads="1"/>
          </p:cNvSpPr>
          <p:nvPr/>
        </p:nvSpPr>
        <p:spPr bwMode="auto">
          <a:xfrm>
            <a:off x="838200" y="4245738"/>
            <a:ext cx="7360920" cy="195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solidFill>
                  <a:srgbClr val="0000FA"/>
                </a:solidFill>
              </a:rPr>
              <a:t>Applying scalar equations of </a:t>
            </a:r>
            <a:r>
              <a:rPr lang="en-US" dirty="0" smtClean="0">
                <a:solidFill>
                  <a:srgbClr val="0000FA"/>
                </a:solidFill>
              </a:rPr>
              <a:t>equilibrium:</a:t>
            </a:r>
            <a:endParaRPr lang="en-US" dirty="0">
              <a:solidFill>
                <a:srgbClr val="0000FA"/>
              </a:solidFill>
            </a:endParaRPr>
          </a:p>
          <a:p>
            <a:pPr eaLnBrk="1" hangingPunct="1">
              <a:spcBef>
                <a:spcPct val="50000"/>
              </a:spcBef>
            </a:pPr>
            <a:r>
              <a:rPr lang="en-US" dirty="0" smtClean="0">
                <a:sym typeface="Symbol" pitchFamily="18" charset="2"/>
              </a:rPr>
              <a:t>  </a:t>
            </a:r>
            <a:r>
              <a:rPr lang="en-US" dirty="0" err="1" smtClean="0">
                <a:sym typeface="Symbol" pitchFamily="18" charset="2"/>
              </a:rPr>
              <a:t>F</a:t>
            </a:r>
            <a:r>
              <a:rPr lang="en-US" baseline="-25000" dirty="0" err="1" smtClean="0">
                <a:sym typeface="Symbol" pitchFamily="18" charset="2"/>
              </a:rPr>
              <a:t>z</a:t>
            </a:r>
            <a:r>
              <a:rPr lang="en-US" baseline="-25000" dirty="0" smtClean="0">
                <a:sym typeface="Symbol" pitchFamily="18" charset="2"/>
              </a:rPr>
              <a:t>  </a:t>
            </a:r>
            <a:r>
              <a:rPr lang="en-US" dirty="0" smtClean="0">
                <a:sym typeface="Symbol" pitchFamily="18" charset="2"/>
              </a:rPr>
              <a:t>= </a:t>
            </a:r>
            <a:r>
              <a:rPr lang="en-US" dirty="0">
                <a:sym typeface="Symbol" pitchFamily="18" charset="2"/>
              </a:rPr>
              <a:t>T</a:t>
            </a:r>
            <a:r>
              <a:rPr lang="en-US" baseline="-25000" dirty="0" smtClean="0">
                <a:sym typeface="Symbol" pitchFamily="18" charset="2"/>
              </a:rPr>
              <a:t>A</a:t>
            </a:r>
            <a:r>
              <a:rPr lang="en-US" dirty="0">
                <a:sym typeface="Symbol" pitchFamily="18" charset="2"/>
              </a:rPr>
              <a:t>  + </a:t>
            </a:r>
            <a:r>
              <a:rPr lang="en-US" dirty="0" smtClean="0">
                <a:sym typeface="Symbol" pitchFamily="18" charset="2"/>
              </a:rPr>
              <a:t>T</a:t>
            </a:r>
            <a:r>
              <a:rPr lang="en-US" baseline="-25000" dirty="0" smtClean="0">
                <a:sym typeface="Symbol" pitchFamily="18" charset="2"/>
              </a:rPr>
              <a:t>B</a:t>
            </a:r>
            <a:r>
              <a:rPr lang="en-US" dirty="0" smtClean="0">
                <a:sym typeface="Symbol" pitchFamily="18" charset="2"/>
              </a:rPr>
              <a:t>  +</a:t>
            </a:r>
            <a:r>
              <a:rPr lang="en-US" dirty="0">
                <a:sym typeface="Symbol" pitchFamily="18" charset="2"/>
              </a:rPr>
              <a:t> </a:t>
            </a:r>
            <a:r>
              <a:rPr lang="en-US" dirty="0" smtClean="0">
                <a:sym typeface="Symbol" pitchFamily="18" charset="2"/>
              </a:rPr>
              <a:t>T</a:t>
            </a:r>
            <a:r>
              <a:rPr lang="en-US" baseline="-25000" dirty="0" smtClean="0">
                <a:sym typeface="Symbol" pitchFamily="18" charset="2"/>
              </a:rPr>
              <a:t>C</a:t>
            </a:r>
            <a:r>
              <a:rPr lang="en-US" dirty="0" smtClean="0">
                <a:sym typeface="Symbol" pitchFamily="18" charset="2"/>
              </a:rPr>
              <a:t> </a:t>
            </a:r>
            <a:r>
              <a:rPr lang="en-US" dirty="0">
                <a:sym typeface="Symbol" pitchFamily="18" charset="2"/>
              </a:rPr>
              <a:t>– </a:t>
            </a:r>
            <a:r>
              <a:rPr lang="en-US" dirty="0" smtClean="0">
                <a:sym typeface="Symbol" pitchFamily="18" charset="2"/>
              </a:rPr>
              <a:t>200</a:t>
            </a:r>
            <a:r>
              <a:rPr lang="en-US" dirty="0">
                <a:sym typeface="Symbol" pitchFamily="18" charset="2"/>
              </a:rPr>
              <a:t> – </a:t>
            </a:r>
            <a:r>
              <a:rPr lang="en-US" dirty="0" smtClean="0">
                <a:sym typeface="Symbol" pitchFamily="18" charset="2"/>
              </a:rPr>
              <a:t>500 = </a:t>
            </a:r>
            <a:r>
              <a:rPr lang="en-US" dirty="0">
                <a:sym typeface="Symbol" pitchFamily="18" charset="2"/>
              </a:rPr>
              <a:t>0 </a:t>
            </a:r>
            <a:r>
              <a:rPr lang="en-US" dirty="0" smtClean="0">
                <a:sym typeface="Symbol" pitchFamily="18" charset="2"/>
              </a:rPr>
              <a:t>                         </a:t>
            </a:r>
            <a:r>
              <a:rPr lang="en-US" sz="2000" dirty="0" smtClean="0">
                <a:sym typeface="Symbol" pitchFamily="18" charset="2"/>
              </a:rPr>
              <a:t>(1)</a:t>
            </a:r>
            <a:endParaRPr lang="en-US" sz="2000" u="sng" dirty="0">
              <a:sym typeface="Symbol" pitchFamily="18" charset="2"/>
            </a:endParaRPr>
          </a:p>
          <a:p>
            <a:pPr eaLnBrk="1" hangingPunct="1">
              <a:spcBef>
                <a:spcPct val="50000"/>
              </a:spcBef>
            </a:pPr>
            <a:r>
              <a:rPr lang="en-US" dirty="0">
                <a:sym typeface="Symbol" pitchFamily="18" charset="2"/>
              </a:rPr>
              <a:t> </a:t>
            </a:r>
            <a:r>
              <a:rPr lang="en-US" dirty="0" err="1" smtClean="0">
                <a:sym typeface="Symbol" pitchFamily="18" charset="2"/>
              </a:rPr>
              <a:t>M</a:t>
            </a:r>
            <a:r>
              <a:rPr lang="en-US" baseline="-25000" dirty="0" err="1" smtClean="0">
                <a:sym typeface="Symbol" pitchFamily="18" charset="2"/>
              </a:rPr>
              <a:t>x</a:t>
            </a:r>
            <a:r>
              <a:rPr lang="en-US" dirty="0">
                <a:sym typeface="Symbol" pitchFamily="18" charset="2"/>
              </a:rPr>
              <a:t> </a:t>
            </a:r>
            <a:r>
              <a:rPr lang="en-US" dirty="0" smtClean="0">
                <a:sym typeface="Symbol" pitchFamily="18" charset="2"/>
              </a:rPr>
              <a:t>= T</a:t>
            </a:r>
            <a:r>
              <a:rPr lang="en-US" baseline="-25000" dirty="0" smtClean="0">
                <a:sym typeface="Symbol" pitchFamily="18" charset="2"/>
              </a:rPr>
              <a:t>A</a:t>
            </a:r>
            <a:r>
              <a:rPr lang="en-US" dirty="0" smtClean="0">
                <a:sym typeface="Symbol" pitchFamily="18" charset="2"/>
              </a:rPr>
              <a:t> (3) + T</a:t>
            </a:r>
            <a:r>
              <a:rPr lang="en-US" baseline="-25000" dirty="0">
                <a:sym typeface="Symbol" pitchFamily="18" charset="2"/>
              </a:rPr>
              <a:t>C</a:t>
            </a:r>
            <a:r>
              <a:rPr lang="en-US" dirty="0" smtClean="0">
                <a:sym typeface="Symbol" pitchFamily="18" charset="2"/>
              </a:rPr>
              <a:t> </a:t>
            </a:r>
            <a:r>
              <a:rPr lang="en-US" dirty="0">
                <a:sym typeface="Symbol" pitchFamily="18" charset="2"/>
              </a:rPr>
              <a:t>(3</a:t>
            </a:r>
            <a:r>
              <a:rPr lang="en-US" dirty="0" smtClean="0">
                <a:sym typeface="Symbol" pitchFamily="18" charset="2"/>
              </a:rPr>
              <a:t>) </a:t>
            </a:r>
            <a:r>
              <a:rPr lang="en-US" dirty="0">
                <a:sym typeface="Symbol" pitchFamily="18" charset="2"/>
              </a:rPr>
              <a:t>– </a:t>
            </a:r>
            <a:r>
              <a:rPr lang="en-US" dirty="0" smtClean="0">
                <a:sym typeface="Symbol" pitchFamily="18" charset="2"/>
              </a:rPr>
              <a:t>500 (1.5) </a:t>
            </a:r>
            <a:r>
              <a:rPr lang="en-US" dirty="0">
                <a:sym typeface="Symbol" pitchFamily="18" charset="2"/>
              </a:rPr>
              <a:t>– </a:t>
            </a:r>
            <a:r>
              <a:rPr lang="en-US" dirty="0" smtClean="0">
                <a:sym typeface="Symbol" pitchFamily="18" charset="2"/>
              </a:rPr>
              <a:t>200 (</a:t>
            </a:r>
            <a:r>
              <a:rPr lang="en-US" dirty="0">
                <a:sym typeface="Symbol" pitchFamily="18" charset="2"/>
              </a:rPr>
              <a:t>3</a:t>
            </a:r>
            <a:r>
              <a:rPr lang="en-US" dirty="0" smtClean="0">
                <a:sym typeface="Symbol" pitchFamily="18" charset="2"/>
              </a:rPr>
              <a:t>) </a:t>
            </a:r>
            <a:r>
              <a:rPr lang="en-US" dirty="0">
                <a:sym typeface="Symbol" pitchFamily="18" charset="2"/>
              </a:rPr>
              <a:t>= 0 </a:t>
            </a:r>
            <a:r>
              <a:rPr lang="en-US" dirty="0" smtClean="0">
                <a:sym typeface="Symbol" pitchFamily="18" charset="2"/>
              </a:rPr>
              <a:t>          </a:t>
            </a:r>
            <a:r>
              <a:rPr lang="en-US" sz="2000" dirty="0" smtClean="0">
                <a:sym typeface="Symbol" pitchFamily="18" charset="2"/>
              </a:rPr>
              <a:t>(2)</a:t>
            </a:r>
            <a:r>
              <a:rPr lang="en-US" dirty="0" smtClean="0">
                <a:sym typeface="Symbol" pitchFamily="18" charset="2"/>
              </a:rPr>
              <a:t>         </a:t>
            </a:r>
            <a:endParaRPr lang="en-US" dirty="0">
              <a:sym typeface="Symbol" pitchFamily="18" charset="2"/>
            </a:endParaRPr>
          </a:p>
          <a:p>
            <a:pPr eaLnBrk="1" hangingPunct="1">
              <a:spcBef>
                <a:spcPct val="50000"/>
              </a:spcBef>
            </a:pPr>
            <a:r>
              <a:rPr lang="en-US" dirty="0">
                <a:sym typeface="Symbol" pitchFamily="18" charset="2"/>
              </a:rPr>
              <a:t> </a:t>
            </a:r>
            <a:r>
              <a:rPr lang="en-US" dirty="0" smtClean="0">
                <a:sym typeface="Symbol" pitchFamily="18" charset="2"/>
              </a:rPr>
              <a:t>M</a:t>
            </a:r>
            <a:r>
              <a:rPr lang="en-US" baseline="-25000" dirty="0">
                <a:sym typeface="Symbol" pitchFamily="18" charset="2"/>
              </a:rPr>
              <a:t>y</a:t>
            </a:r>
            <a:r>
              <a:rPr lang="en-US" dirty="0" smtClean="0">
                <a:sym typeface="Symbol" pitchFamily="18" charset="2"/>
              </a:rPr>
              <a:t> = </a:t>
            </a:r>
            <a:r>
              <a:rPr lang="en-US" dirty="0">
                <a:sym typeface="Symbol" pitchFamily="18" charset="2"/>
              </a:rPr>
              <a:t>– T</a:t>
            </a:r>
            <a:r>
              <a:rPr lang="en-US" baseline="-25000" dirty="0" smtClean="0">
                <a:sym typeface="Symbol" pitchFamily="18" charset="2"/>
              </a:rPr>
              <a:t>B</a:t>
            </a:r>
            <a:r>
              <a:rPr lang="en-US" dirty="0" smtClean="0">
                <a:sym typeface="Symbol" pitchFamily="18" charset="2"/>
              </a:rPr>
              <a:t> (4) </a:t>
            </a:r>
            <a:r>
              <a:rPr lang="en-US" dirty="0">
                <a:sym typeface="Symbol" pitchFamily="18" charset="2"/>
              </a:rPr>
              <a:t>–</a:t>
            </a:r>
            <a:r>
              <a:rPr lang="en-US" dirty="0" smtClean="0">
                <a:sym typeface="Symbol" pitchFamily="18" charset="2"/>
              </a:rPr>
              <a:t> </a:t>
            </a:r>
            <a:r>
              <a:rPr lang="en-US" dirty="0">
                <a:sym typeface="Symbol" pitchFamily="18" charset="2"/>
              </a:rPr>
              <a:t>T</a:t>
            </a:r>
            <a:r>
              <a:rPr lang="en-US" baseline="-25000" dirty="0">
                <a:sym typeface="Symbol" pitchFamily="18" charset="2"/>
              </a:rPr>
              <a:t>C</a:t>
            </a:r>
            <a:r>
              <a:rPr lang="en-US" dirty="0">
                <a:sym typeface="Symbol" pitchFamily="18" charset="2"/>
              </a:rPr>
              <a:t> </a:t>
            </a:r>
            <a:r>
              <a:rPr lang="en-US" dirty="0" smtClean="0">
                <a:sym typeface="Symbol" pitchFamily="18" charset="2"/>
              </a:rPr>
              <a:t>(4) + </a:t>
            </a:r>
            <a:r>
              <a:rPr lang="en-US" dirty="0">
                <a:sym typeface="Symbol" pitchFamily="18" charset="2"/>
              </a:rPr>
              <a:t>500 </a:t>
            </a:r>
            <a:r>
              <a:rPr lang="en-US" dirty="0" smtClean="0">
                <a:sym typeface="Symbol" pitchFamily="18" charset="2"/>
              </a:rPr>
              <a:t>(</a:t>
            </a:r>
            <a:r>
              <a:rPr lang="en-US" dirty="0">
                <a:sym typeface="Symbol" pitchFamily="18" charset="2"/>
              </a:rPr>
              <a:t>2</a:t>
            </a:r>
            <a:r>
              <a:rPr lang="en-US" dirty="0" smtClean="0">
                <a:sym typeface="Symbol" pitchFamily="18" charset="2"/>
              </a:rPr>
              <a:t>) + </a:t>
            </a:r>
            <a:r>
              <a:rPr lang="en-US" dirty="0">
                <a:sym typeface="Symbol" pitchFamily="18" charset="2"/>
              </a:rPr>
              <a:t>200 </a:t>
            </a:r>
            <a:r>
              <a:rPr lang="en-US" dirty="0" smtClean="0">
                <a:sym typeface="Symbol" pitchFamily="18" charset="2"/>
              </a:rPr>
              <a:t>(2) </a:t>
            </a:r>
            <a:r>
              <a:rPr lang="en-US" dirty="0">
                <a:sym typeface="Symbol" pitchFamily="18" charset="2"/>
              </a:rPr>
              <a:t>= </a:t>
            </a:r>
            <a:r>
              <a:rPr lang="en-US" dirty="0" smtClean="0">
                <a:sym typeface="Symbol" pitchFamily="18" charset="2"/>
              </a:rPr>
              <a:t>0           </a:t>
            </a:r>
            <a:r>
              <a:rPr lang="en-US" sz="2000" dirty="0" smtClean="0">
                <a:sym typeface="Symbol" pitchFamily="18" charset="2"/>
              </a:rPr>
              <a:t>(3)</a:t>
            </a:r>
            <a:endParaRPr lang="en-US" sz="2000" dirty="0">
              <a:sym typeface="Symbol" pitchFamily="18" charset="2"/>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 y="1545897"/>
            <a:ext cx="379095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4632960" y="1543536"/>
            <a:ext cx="3790950" cy="2438400"/>
            <a:chOff x="4632960" y="777240"/>
            <a:chExt cx="3790950" cy="2438400"/>
          </a:xfrm>
        </p:grpSpPr>
        <p:grpSp>
          <p:nvGrpSpPr>
            <p:cNvPr id="11" name="Group 10"/>
            <p:cNvGrpSpPr/>
            <p:nvPr/>
          </p:nvGrpSpPr>
          <p:grpSpPr>
            <a:xfrm>
              <a:off x="4632960" y="777240"/>
              <a:ext cx="3790950" cy="2438400"/>
              <a:chOff x="4114800" y="762000"/>
              <a:chExt cx="3790950" cy="2438400"/>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762000"/>
                <a:ext cx="379095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Straight Connector 15"/>
              <p:cNvCxnSpPr/>
              <p:nvPr/>
            </p:nvCxnSpPr>
            <p:spPr bwMode="auto">
              <a:xfrm flipH="1">
                <a:off x="5325632" y="2540560"/>
                <a:ext cx="12192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flipH="1">
                <a:off x="5319768" y="2514600"/>
                <a:ext cx="547632" cy="29893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8" name="Rectangle 17"/>
              <p:cNvSpPr/>
              <p:nvPr/>
            </p:nvSpPr>
            <p:spPr bwMode="auto">
              <a:xfrm>
                <a:off x="4343400" y="1219200"/>
                <a:ext cx="838200" cy="7620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p:txBody>
          </p:sp>
          <p:sp>
            <p:nvSpPr>
              <p:cNvPr id="19" name="Rectangle 18"/>
              <p:cNvSpPr/>
              <p:nvPr/>
            </p:nvSpPr>
            <p:spPr bwMode="auto">
              <a:xfrm>
                <a:off x="5638800" y="1295400"/>
                <a:ext cx="457200" cy="6096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p:txBody>
          </p:sp>
          <p:sp>
            <p:nvSpPr>
              <p:cNvPr id="20" name="Rectangle 19"/>
              <p:cNvSpPr/>
              <p:nvPr/>
            </p:nvSpPr>
            <p:spPr bwMode="auto">
              <a:xfrm>
                <a:off x="6934200" y="762000"/>
                <a:ext cx="381000" cy="6096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Times New Roman" pitchFamily="18" charset="0"/>
                </a:endParaRPr>
              </a:p>
            </p:txBody>
          </p:sp>
          <p:cxnSp>
            <p:nvCxnSpPr>
              <p:cNvPr id="21" name="Straight Arrow Connector 20"/>
              <p:cNvCxnSpPr/>
              <p:nvPr/>
            </p:nvCxnSpPr>
            <p:spPr bwMode="auto">
              <a:xfrm flipV="1">
                <a:off x="7086600" y="1356360"/>
                <a:ext cx="0" cy="685800"/>
              </a:xfrm>
              <a:prstGeom prst="straightConnector1">
                <a:avLst/>
              </a:prstGeom>
              <a:solidFill>
                <a:schemeClr val="accent1"/>
              </a:solidFill>
              <a:ln w="28575" cap="flat" cmpd="sng" algn="ctr">
                <a:solidFill>
                  <a:srgbClr val="FF0000"/>
                </a:solidFill>
                <a:prstDash val="solid"/>
                <a:round/>
                <a:headEnd type="none" w="med" len="med"/>
                <a:tailEnd type="triangle" w="med" len="med"/>
              </a:ln>
              <a:effectLst/>
            </p:spPr>
          </p:cxnSp>
          <p:cxnSp>
            <p:nvCxnSpPr>
              <p:cNvPr id="22" name="Straight Arrow Connector 21"/>
              <p:cNvCxnSpPr/>
              <p:nvPr/>
            </p:nvCxnSpPr>
            <p:spPr bwMode="auto">
              <a:xfrm flipV="1">
                <a:off x="5899224" y="1935480"/>
                <a:ext cx="0" cy="685800"/>
              </a:xfrm>
              <a:prstGeom prst="straightConnector1">
                <a:avLst/>
              </a:prstGeom>
              <a:solidFill>
                <a:schemeClr val="accent1"/>
              </a:solidFill>
              <a:ln w="28575" cap="flat" cmpd="sng" algn="ctr">
                <a:solidFill>
                  <a:srgbClr val="FF0000"/>
                </a:solidFill>
                <a:prstDash val="solid"/>
                <a:round/>
                <a:headEnd type="none" w="med" len="med"/>
                <a:tailEnd type="triangle" w="med" len="med"/>
              </a:ln>
              <a:effectLst/>
            </p:spPr>
          </p:cxnSp>
          <p:cxnSp>
            <p:nvCxnSpPr>
              <p:cNvPr id="24" name="Straight Arrow Connector 23"/>
              <p:cNvCxnSpPr/>
              <p:nvPr/>
            </p:nvCxnSpPr>
            <p:spPr bwMode="auto">
              <a:xfrm flipV="1">
                <a:off x="4790552" y="1950720"/>
                <a:ext cx="0" cy="685800"/>
              </a:xfrm>
              <a:prstGeom prst="straightConnector1">
                <a:avLst/>
              </a:prstGeom>
              <a:solidFill>
                <a:schemeClr val="accent1"/>
              </a:solidFill>
              <a:ln w="28575" cap="flat" cmpd="sng" algn="ctr">
                <a:solidFill>
                  <a:srgbClr val="FF0000"/>
                </a:solidFill>
                <a:prstDash val="solid"/>
                <a:round/>
                <a:headEnd type="none" w="med" len="med"/>
                <a:tailEnd type="triangle" w="med" len="med"/>
              </a:ln>
              <a:effectLst/>
            </p:spPr>
          </p:cxnSp>
          <p:sp>
            <p:nvSpPr>
              <p:cNvPr id="25" name="Rectangle 24"/>
              <p:cNvSpPr/>
              <p:nvPr/>
            </p:nvSpPr>
            <p:spPr bwMode="auto">
              <a:xfrm>
                <a:off x="5638800" y="793899"/>
                <a:ext cx="838200" cy="8382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p:txBody>
          </p:sp>
          <p:cxnSp>
            <p:nvCxnSpPr>
              <p:cNvPr id="26" name="Straight Arrow Connector 25"/>
              <p:cNvCxnSpPr/>
              <p:nvPr/>
            </p:nvCxnSpPr>
            <p:spPr bwMode="auto">
              <a:xfrm>
                <a:off x="5812998" y="1568537"/>
                <a:ext cx="4166" cy="982343"/>
              </a:xfrm>
              <a:prstGeom prst="straightConnector1">
                <a:avLst/>
              </a:prstGeom>
              <a:solidFill>
                <a:schemeClr val="accent1"/>
              </a:solidFill>
              <a:ln w="38100" cap="flat" cmpd="sng" algn="ctr">
                <a:solidFill>
                  <a:srgbClr val="0000FF"/>
                </a:solidFill>
                <a:prstDash val="solid"/>
                <a:round/>
                <a:headEnd type="none" w="med" len="med"/>
                <a:tailEnd type="triangle" w="med" len="med"/>
              </a:ln>
              <a:effectLst/>
            </p:spPr>
          </p:cxnSp>
          <p:cxnSp>
            <p:nvCxnSpPr>
              <p:cNvPr id="27" name="Straight Connector 26"/>
              <p:cNvCxnSpPr/>
              <p:nvPr/>
            </p:nvCxnSpPr>
            <p:spPr bwMode="auto">
              <a:xfrm>
                <a:off x="4906150" y="2743200"/>
                <a:ext cx="533400" cy="0"/>
              </a:xfrm>
              <a:prstGeom prst="line">
                <a:avLst/>
              </a:prstGeom>
              <a:solidFill>
                <a:schemeClr val="accent1"/>
              </a:solidFill>
              <a:ln w="9525" cap="flat" cmpd="sng" algn="ctr">
                <a:solidFill>
                  <a:schemeClr val="tx1"/>
                </a:solidFill>
                <a:prstDash val="solid"/>
                <a:round/>
                <a:headEnd type="arrow" w="med" len="med"/>
                <a:tailEnd type="arrow" w="med" len="med"/>
              </a:ln>
              <a:effectLst/>
            </p:spPr>
          </p:cxnSp>
          <p:sp>
            <p:nvSpPr>
              <p:cNvPr id="28" name="TextBox 27"/>
              <p:cNvSpPr txBox="1"/>
              <p:nvPr/>
            </p:nvSpPr>
            <p:spPr>
              <a:xfrm>
                <a:off x="5101470" y="2501771"/>
                <a:ext cx="518091" cy="276999"/>
              </a:xfrm>
              <a:prstGeom prst="rect">
                <a:avLst/>
              </a:prstGeom>
              <a:noFill/>
            </p:spPr>
            <p:txBody>
              <a:bodyPr wrap="none" rtlCol="0">
                <a:spAutoFit/>
              </a:bodyPr>
              <a:lstStyle/>
              <a:p>
                <a:r>
                  <a:rPr lang="en-US" sz="1200" b="1" dirty="0" smtClean="0"/>
                  <a:t>1.5 </a:t>
                </a:r>
                <a:r>
                  <a:rPr lang="en-US" sz="1200" b="1" dirty="0" err="1" smtClean="0"/>
                  <a:t>ft</a:t>
                </a:r>
                <a:endParaRPr lang="en-US" sz="1200" b="1" dirty="0"/>
              </a:p>
            </p:txBody>
          </p:sp>
          <p:sp>
            <p:nvSpPr>
              <p:cNvPr id="29" name="Rectangle 28"/>
              <p:cNvSpPr/>
              <p:nvPr/>
            </p:nvSpPr>
            <p:spPr>
              <a:xfrm>
                <a:off x="4731495" y="1619697"/>
                <a:ext cx="497252" cy="430887"/>
              </a:xfrm>
              <a:prstGeom prst="rect">
                <a:avLst/>
              </a:prstGeom>
            </p:spPr>
            <p:txBody>
              <a:bodyPr wrap="none">
                <a:spAutoFit/>
              </a:bodyPr>
              <a:lstStyle/>
              <a:p>
                <a:r>
                  <a:rPr lang="en-US" b="1" dirty="0" smtClean="0">
                    <a:solidFill>
                      <a:srgbClr val="FF0000"/>
                    </a:solidFill>
                    <a:sym typeface="Symbol" pitchFamily="18" charset="2"/>
                  </a:rPr>
                  <a:t>T</a:t>
                </a:r>
                <a:r>
                  <a:rPr lang="en-US" b="1" baseline="-25000" dirty="0" smtClean="0">
                    <a:solidFill>
                      <a:srgbClr val="FF0000"/>
                    </a:solidFill>
                    <a:sym typeface="Symbol" pitchFamily="18" charset="2"/>
                  </a:rPr>
                  <a:t>B</a:t>
                </a:r>
                <a:endParaRPr lang="en-US" b="1" dirty="0">
                  <a:solidFill>
                    <a:srgbClr val="FF0000"/>
                  </a:solidFill>
                </a:endParaRPr>
              </a:p>
            </p:txBody>
          </p:sp>
          <p:sp>
            <p:nvSpPr>
              <p:cNvPr id="30" name="Rectangle 29"/>
              <p:cNvSpPr/>
              <p:nvPr/>
            </p:nvSpPr>
            <p:spPr>
              <a:xfrm>
                <a:off x="7028128" y="1010097"/>
                <a:ext cx="487506" cy="430887"/>
              </a:xfrm>
              <a:prstGeom prst="rect">
                <a:avLst/>
              </a:prstGeom>
            </p:spPr>
            <p:txBody>
              <a:bodyPr wrap="none">
                <a:spAutoFit/>
              </a:bodyPr>
              <a:lstStyle/>
              <a:p>
                <a:r>
                  <a:rPr lang="en-US" b="1" dirty="0" smtClean="0">
                    <a:solidFill>
                      <a:srgbClr val="FF0000"/>
                    </a:solidFill>
                    <a:sym typeface="Symbol" pitchFamily="18" charset="2"/>
                  </a:rPr>
                  <a:t>T</a:t>
                </a:r>
                <a:r>
                  <a:rPr lang="en-US" b="1" baseline="-25000" dirty="0">
                    <a:solidFill>
                      <a:srgbClr val="FF0000"/>
                    </a:solidFill>
                    <a:sym typeface="Symbol" pitchFamily="18" charset="2"/>
                  </a:rPr>
                  <a:t>A</a:t>
                </a:r>
                <a:endParaRPr lang="en-US" b="1" dirty="0">
                  <a:solidFill>
                    <a:srgbClr val="FF0000"/>
                  </a:solidFill>
                </a:endParaRPr>
              </a:p>
            </p:txBody>
          </p:sp>
          <p:sp>
            <p:nvSpPr>
              <p:cNvPr id="31" name="Rectangle 30"/>
              <p:cNvSpPr/>
              <p:nvPr/>
            </p:nvSpPr>
            <p:spPr>
              <a:xfrm>
                <a:off x="5836920" y="1550313"/>
                <a:ext cx="508473" cy="430887"/>
              </a:xfrm>
              <a:prstGeom prst="rect">
                <a:avLst/>
              </a:prstGeom>
            </p:spPr>
            <p:txBody>
              <a:bodyPr wrap="none">
                <a:spAutoFit/>
              </a:bodyPr>
              <a:lstStyle/>
              <a:p>
                <a:r>
                  <a:rPr lang="en-US" b="1" dirty="0" smtClean="0">
                    <a:solidFill>
                      <a:srgbClr val="FF0000"/>
                    </a:solidFill>
                    <a:sym typeface="Symbol" pitchFamily="18" charset="2"/>
                  </a:rPr>
                  <a:t>T</a:t>
                </a:r>
                <a:r>
                  <a:rPr lang="en-US" b="1" baseline="-25000" dirty="0" smtClean="0">
                    <a:solidFill>
                      <a:srgbClr val="FF0000"/>
                    </a:solidFill>
                    <a:sym typeface="Symbol" pitchFamily="18" charset="2"/>
                  </a:rPr>
                  <a:t>C</a:t>
                </a:r>
                <a:endParaRPr lang="en-US" b="1" dirty="0">
                  <a:solidFill>
                    <a:srgbClr val="FF0000"/>
                  </a:solidFill>
                </a:endParaRPr>
              </a:p>
            </p:txBody>
          </p:sp>
          <p:sp>
            <p:nvSpPr>
              <p:cNvPr id="32" name="Rectangle 31"/>
              <p:cNvSpPr/>
              <p:nvPr/>
            </p:nvSpPr>
            <p:spPr>
              <a:xfrm>
                <a:off x="5532475" y="1219204"/>
                <a:ext cx="780983" cy="369332"/>
              </a:xfrm>
              <a:prstGeom prst="rect">
                <a:avLst/>
              </a:prstGeom>
            </p:spPr>
            <p:txBody>
              <a:bodyPr wrap="none">
                <a:spAutoFit/>
              </a:bodyPr>
              <a:lstStyle/>
              <a:p>
                <a:r>
                  <a:rPr lang="en-US" sz="1800" b="1" dirty="0" smtClean="0">
                    <a:solidFill>
                      <a:srgbClr val="0000FF"/>
                    </a:solidFill>
                    <a:sym typeface="Symbol" pitchFamily="18" charset="2"/>
                  </a:rPr>
                  <a:t>500 </a:t>
                </a:r>
                <a:r>
                  <a:rPr lang="en-US" sz="1800" b="1" dirty="0" err="1" smtClean="0">
                    <a:solidFill>
                      <a:srgbClr val="0000FF"/>
                    </a:solidFill>
                    <a:sym typeface="Symbol" pitchFamily="18" charset="2"/>
                  </a:rPr>
                  <a:t>lb</a:t>
                </a:r>
                <a:endParaRPr lang="en-US" sz="1800" b="1" dirty="0">
                  <a:solidFill>
                    <a:srgbClr val="0000FF"/>
                  </a:solidFill>
                </a:endParaRPr>
              </a:p>
            </p:txBody>
          </p:sp>
        </p:grpSp>
        <p:cxnSp>
          <p:nvCxnSpPr>
            <p:cNvPr id="12" name="Straight Arrow Connector 11"/>
            <p:cNvCxnSpPr/>
            <p:nvPr/>
          </p:nvCxnSpPr>
          <p:spPr bwMode="auto">
            <a:xfrm flipH="1">
              <a:off x="6905512" y="2124635"/>
              <a:ext cx="6275" cy="413721"/>
            </a:xfrm>
            <a:prstGeom prst="straightConnector1">
              <a:avLst/>
            </a:prstGeom>
            <a:solidFill>
              <a:schemeClr val="accent1"/>
            </a:solidFill>
            <a:ln w="38100" cap="flat" cmpd="sng" algn="ctr">
              <a:solidFill>
                <a:srgbClr val="0000FF"/>
              </a:solidFill>
              <a:prstDash val="solid"/>
              <a:round/>
              <a:headEnd type="none" w="med" len="med"/>
              <a:tailEnd type="triangle" w="med" len="med"/>
            </a:ln>
            <a:effectLst/>
          </p:spPr>
        </p:cxnSp>
        <p:sp>
          <p:nvSpPr>
            <p:cNvPr id="13" name="Rectangle 12"/>
            <p:cNvSpPr/>
            <p:nvPr/>
          </p:nvSpPr>
          <p:spPr bwMode="auto">
            <a:xfrm>
              <a:off x="6698512" y="1956391"/>
              <a:ext cx="467832" cy="15948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smtClean="0">
                <a:ln>
                  <a:noFill/>
                </a:ln>
                <a:solidFill>
                  <a:schemeClr val="tx1"/>
                </a:solidFill>
                <a:effectLst/>
                <a:latin typeface="Times New Roman" pitchFamily="18" charset="0"/>
              </a:endParaRPr>
            </a:p>
          </p:txBody>
        </p:sp>
        <p:sp>
          <p:nvSpPr>
            <p:cNvPr id="14" name="Rectangle 13"/>
            <p:cNvSpPr/>
            <p:nvPr/>
          </p:nvSpPr>
          <p:spPr>
            <a:xfrm>
              <a:off x="6681503" y="1822782"/>
              <a:ext cx="780983" cy="369332"/>
            </a:xfrm>
            <a:prstGeom prst="rect">
              <a:avLst/>
            </a:prstGeom>
          </p:spPr>
          <p:txBody>
            <a:bodyPr wrap="none">
              <a:spAutoFit/>
            </a:bodyPr>
            <a:lstStyle/>
            <a:p>
              <a:r>
                <a:rPr lang="en-US" sz="1800" b="1" dirty="0">
                  <a:solidFill>
                    <a:srgbClr val="0000FF"/>
                  </a:solidFill>
                  <a:sym typeface="Symbol" pitchFamily="18" charset="2"/>
                </a:rPr>
                <a:t>2</a:t>
              </a:r>
              <a:r>
                <a:rPr lang="en-US" sz="1800" b="1" dirty="0" smtClean="0">
                  <a:solidFill>
                    <a:srgbClr val="0000FF"/>
                  </a:solidFill>
                  <a:sym typeface="Symbol" pitchFamily="18" charset="2"/>
                </a:rPr>
                <a:t>00 </a:t>
              </a:r>
              <a:r>
                <a:rPr lang="en-US" sz="1800" b="1" dirty="0" err="1" smtClean="0">
                  <a:solidFill>
                    <a:srgbClr val="0000FF"/>
                  </a:solidFill>
                  <a:sym typeface="Symbol" pitchFamily="18" charset="2"/>
                </a:rPr>
                <a:t>lb</a:t>
              </a:r>
              <a:endParaRPr lang="en-US" sz="1800" b="1" dirty="0">
                <a:solidFill>
                  <a:srgbClr val="0000FF"/>
                </a:solidFill>
              </a:endParaRPr>
            </a:p>
          </p:txBody>
        </p:sp>
      </p:gr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II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48</a:t>
            </a:fld>
            <a:endParaRPr lang="en-US"/>
          </a:p>
        </p:txBody>
      </p:sp>
    </p:spTree>
    <p:extLst>
      <p:ext uri="{BB962C8B-B14F-4D97-AF65-F5344CB8AC3E}">
        <p14:creationId xmlns:p14="http://schemas.microsoft.com/office/powerpoint/2010/main" val="286224825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ppt_x"/>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23"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052"/>
          <p:cNvSpPr txBox="1">
            <a:spLocks noChangeArrowheads="1"/>
          </p:cNvSpPr>
          <p:nvPr/>
        </p:nvSpPr>
        <p:spPr bwMode="auto">
          <a:xfrm>
            <a:off x="838200" y="1284627"/>
            <a:ext cx="736092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z</a:t>
            </a:r>
            <a:r>
              <a:rPr lang="en-US" baseline="-25000" dirty="0" smtClean="0">
                <a:sym typeface="Symbol" pitchFamily="18" charset="2"/>
              </a:rPr>
              <a:t>  </a:t>
            </a:r>
            <a:r>
              <a:rPr lang="en-US" dirty="0" smtClean="0">
                <a:sym typeface="Symbol" pitchFamily="18" charset="2"/>
              </a:rPr>
              <a:t>= </a:t>
            </a:r>
            <a:r>
              <a:rPr lang="en-US" dirty="0">
                <a:sym typeface="Symbol" pitchFamily="18" charset="2"/>
              </a:rPr>
              <a:t>T</a:t>
            </a:r>
            <a:r>
              <a:rPr lang="en-US" baseline="-25000" dirty="0" smtClean="0">
                <a:sym typeface="Symbol" pitchFamily="18" charset="2"/>
              </a:rPr>
              <a:t>A</a:t>
            </a:r>
            <a:r>
              <a:rPr lang="en-US" dirty="0">
                <a:sym typeface="Symbol" pitchFamily="18" charset="2"/>
              </a:rPr>
              <a:t>  + </a:t>
            </a:r>
            <a:r>
              <a:rPr lang="en-US" dirty="0" smtClean="0">
                <a:sym typeface="Symbol" pitchFamily="18" charset="2"/>
              </a:rPr>
              <a:t>T</a:t>
            </a:r>
            <a:r>
              <a:rPr lang="en-US" baseline="-25000" dirty="0" smtClean="0">
                <a:sym typeface="Symbol" pitchFamily="18" charset="2"/>
              </a:rPr>
              <a:t>B</a:t>
            </a:r>
            <a:r>
              <a:rPr lang="en-US" dirty="0" smtClean="0">
                <a:sym typeface="Symbol" pitchFamily="18" charset="2"/>
              </a:rPr>
              <a:t>  +</a:t>
            </a:r>
            <a:r>
              <a:rPr lang="en-US" dirty="0">
                <a:sym typeface="Symbol" pitchFamily="18" charset="2"/>
              </a:rPr>
              <a:t> </a:t>
            </a:r>
            <a:r>
              <a:rPr lang="en-US" dirty="0" smtClean="0">
                <a:sym typeface="Symbol" pitchFamily="18" charset="2"/>
              </a:rPr>
              <a:t>T</a:t>
            </a:r>
            <a:r>
              <a:rPr lang="en-US" baseline="-25000" dirty="0" smtClean="0">
                <a:sym typeface="Symbol" pitchFamily="18" charset="2"/>
              </a:rPr>
              <a:t>C</a:t>
            </a:r>
            <a:r>
              <a:rPr lang="en-US" dirty="0" smtClean="0">
                <a:sym typeface="Symbol" pitchFamily="18" charset="2"/>
              </a:rPr>
              <a:t> </a:t>
            </a:r>
            <a:r>
              <a:rPr lang="en-US" dirty="0">
                <a:sym typeface="Symbol" pitchFamily="18" charset="2"/>
              </a:rPr>
              <a:t>– </a:t>
            </a:r>
            <a:r>
              <a:rPr lang="en-US" dirty="0" smtClean="0">
                <a:sym typeface="Symbol" pitchFamily="18" charset="2"/>
              </a:rPr>
              <a:t>200</a:t>
            </a:r>
            <a:r>
              <a:rPr lang="en-US" dirty="0">
                <a:sym typeface="Symbol" pitchFamily="18" charset="2"/>
              </a:rPr>
              <a:t> – </a:t>
            </a:r>
            <a:r>
              <a:rPr lang="en-US" dirty="0" smtClean="0">
                <a:sym typeface="Symbol" pitchFamily="18" charset="2"/>
              </a:rPr>
              <a:t>500 = </a:t>
            </a:r>
            <a:r>
              <a:rPr lang="en-US" dirty="0">
                <a:sym typeface="Symbol" pitchFamily="18" charset="2"/>
              </a:rPr>
              <a:t>0 </a:t>
            </a:r>
            <a:r>
              <a:rPr lang="en-US" dirty="0" smtClean="0">
                <a:sym typeface="Symbol" pitchFamily="18" charset="2"/>
              </a:rPr>
              <a:t>                          </a:t>
            </a:r>
            <a:r>
              <a:rPr lang="en-US" sz="2000" dirty="0" smtClean="0">
                <a:sym typeface="Symbol" pitchFamily="18" charset="2"/>
              </a:rPr>
              <a:t>(1)</a:t>
            </a:r>
            <a:endParaRPr lang="en-US" sz="2000" u="sng" dirty="0">
              <a:sym typeface="Symbol" pitchFamily="18" charset="2"/>
            </a:endParaRPr>
          </a:p>
          <a:p>
            <a:pPr eaLnBrk="1" hangingPunct="1">
              <a:spcBef>
                <a:spcPts val="0"/>
              </a:spcBef>
              <a:spcAft>
                <a:spcPts val="600"/>
              </a:spcAft>
            </a:pPr>
            <a:r>
              <a:rPr lang="en-US" dirty="0">
                <a:sym typeface="Symbol" pitchFamily="18" charset="2"/>
              </a:rPr>
              <a:t> </a:t>
            </a:r>
            <a:r>
              <a:rPr lang="en-US" dirty="0" err="1" smtClean="0">
                <a:sym typeface="Symbol" pitchFamily="18" charset="2"/>
              </a:rPr>
              <a:t>M</a:t>
            </a:r>
            <a:r>
              <a:rPr lang="en-US" baseline="-25000" dirty="0" err="1" smtClean="0">
                <a:sym typeface="Symbol" pitchFamily="18" charset="2"/>
              </a:rPr>
              <a:t>x</a:t>
            </a:r>
            <a:r>
              <a:rPr lang="en-US" dirty="0">
                <a:sym typeface="Symbol" pitchFamily="18" charset="2"/>
              </a:rPr>
              <a:t> </a:t>
            </a:r>
            <a:r>
              <a:rPr lang="en-US" dirty="0" smtClean="0">
                <a:sym typeface="Symbol" pitchFamily="18" charset="2"/>
              </a:rPr>
              <a:t>= T</a:t>
            </a:r>
            <a:r>
              <a:rPr lang="en-US" baseline="-25000" dirty="0" smtClean="0">
                <a:sym typeface="Symbol" pitchFamily="18" charset="2"/>
              </a:rPr>
              <a:t>A</a:t>
            </a:r>
            <a:r>
              <a:rPr lang="en-US" dirty="0" smtClean="0">
                <a:sym typeface="Symbol" pitchFamily="18" charset="2"/>
              </a:rPr>
              <a:t> (3) + T</a:t>
            </a:r>
            <a:r>
              <a:rPr lang="en-US" baseline="-25000" dirty="0">
                <a:sym typeface="Symbol" pitchFamily="18" charset="2"/>
              </a:rPr>
              <a:t>C</a:t>
            </a:r>
            <a:r>
              <a:rPr lang="en-US" dirty="0" smtClean="0">
                <a:sym typeface="Symbol" pitchFamily="18" charset="2"/>
              </a:rPr>
              <a:t> </a:t>
            </a:r>
            <a:r>
              <a:rPr lang="en-US" dirty="0">
                <a:sym typeface="Symbol" pitchFamily="18" charset="2"/>
              </a:rPr>
              <a:t>(3</a:t>
            </a:r>
            <a:r>
              <a:rPr lang="en-US" dirty="0" smtClean="0">
                <a:sym typeface="Symbol" pitchFamily="18" charset="2"/>
              </a:rPr>
              <a:t>) </a:t>
            </a:r>
            <a:r>
              <a:rPr lang="en-US" dirty="0">
                <a:sym typeface="Symbol" pitchFamily="18" charset="2"/>
              </a:rPr>
              <a:t>– </a:t>
            </a:r>
            <a:r>
              <a:rPr lang="en-US" dirty="0" smtClean="0">
                <a:sym typeface="Symbol" pitchFamily="18" charset="2"/>
              </a:rPr>
              <a:t>500 (1.5) </a:t>
            </a:r>
            <a:r>
              <a:rPr lang="en-US" dirty="0">
                <a:sym typeface="Symbol" pitchFamily="18" charset="2"/>
              </a:rPr>
              <a:t>– </a:t>
            </a:r>
            <a:r>
              <a:rPr lang="en-US" dirty="0" smtClean="0">
                <a:sym typeface="Symbol" pitchFamily="18" charset="2"/>
              </a:rPr>
              <a:t>200 (</a:t>
            </a:r>
            <a:r>
              <a:rPr lang="en-US" dirty="0">
                <a:sym typeface="Symbol" pitchFamily="18" charset="2"/>
              </a:rPr>
              <a:t>3</a:t>
            </a:r>
            <a:r>
              <a:rPr lang="en-US" dirty="0" smtClean="0">
                <a:sym typeface="Symbol" pitchFamily="18" charset="2"/>
              </a:rPr>
              <a:t>) = 0           </a:t>
            </a:r>
            <a:r>
              <a:rPr lang="en-US" sz="2000" dirty="0" smtClean="0">
                <a:sym typeface="Symbol" pitchFamily="18" charset="2"/>
              </a:rPr>
              <a:t>(2)</a:t>
            </a:r>
            <a:r>
              <a:rPr lang="en-US" dirty="0" smtClean="0">
                <a:sym typeface="Symbol" pitchFamily="18" charset="2"/>
              </a:rPr>
              <a:t>         </a:t>
            </a:r>
            <a:endParaRPr lang="en-US" dirty="0">
              <a:sym typeface="Symbol" pitchFamily="18" charset="2"/>
            </a:endParaRPr>
          </a:p>
          <a:p>
            <a:pPr eaLnBrk="1" hangingPunct="1">
              <a:spcBef>
                <a:spcPts val="0"/>
              </a:spcBef>
              <a:spcAft>
                <a:spcPts val="600"/>
              </a:spcAft>
            </a:pPr>
            <a:r>
              <a:rPr lang="en-US" dirty="0">
                <a:sym typeface="Symbol" pitchFamily="18" charset="2"/>
              </a:rPr>
              <a:t> </a:t>
            </a:r>
            <a:r>
              <a:rPr lang="en-US" dirty="0" smtClean="0">
                <a:sym typeface="Symbol" pitchFamily="18" charset="2"/>
              </a:rPr>
              <a:t>M</a:t>
            </a:r>
            <a:r>
              <a:rPr lang="en-US" baseline="-25000" dirty="0">
                <a:sym typeface="Symbol" pitchFamily="18" charset="2"/>
              </a:rPr>
              <a:t>y</a:t>
            </a:r>
            <a:r>
              <a:rPr lang="en-US" dirty="0" smtClean="0">
                <a:sym typeface="Symbol" pitchFamily="18" charset="2"/>
              </a:rPr>
              <a:t> = </a:t>
            </a:r>
            <a:r>
              <a:rPr lang="en-US" dirty="0">
                <a:sym typeface="Symbol" pitchFamily="18" charset="2"/>
              </a:rPr>
              <a:t>– T</a:t>
            </a:r>
            <a:r>
              <a:rPr lang="en-US" baseline="-25000" dirty="0" smtClean="0">
                <a:sym typeface="Symbol" pitchFamily="18" charset="2"/>
              </a:rPr>
              <a:t>B</a:t>
            </a:r>
            <a:r>
              <a:rPr lang="en-US" dirty="0" smtClean="0">
                <a:sym typeface="Symbol" pitchFamily="18" charset="2"/>
              </a:rPr>
              <a:t> (4) </a:t>
            </a:r>
            <a:r>
              <a:rPr lang="en-US" dirty="0">
                <a:sym typeface="Symbol" pitchFamily="18" charset="2"/>
              </a:rPr>
              <a:t>–</a:t>
            </a:r>
            <a:r>
              <a:rPr lang="en-US" dirty="0" smtClean="0">
                <a:sym typeface="Symbol" pitchFamily="18" charset="2"/>
              </a:rPr>
              <a:t> </a:t>
            </a:r>
            <a:r>
              <a:rPr lang="en-US" dirty="0">
                <a:sym typeface="Symbol" pitchFamily="18" charset="2"/>
              </a:rPr>
              <a:t>T</a:t>
            </a:r>
            <a:r>
              <a:rPr lang="en-US" baseline="-25000" dirty="0">
                <a:sym typeface="Symbol" pitchFamily="18" charset="2"/>
              </a:rPr>
              <a:t>C</a:t>
            </a:r>
            <a:r>
              <a:rPr lang="en-US" dirty="0">
                <a:sym typeface="Symbol" pitchFamily="18" charset="2"/>
              </a:rPr>
              <a:t> </a:t>
            </a:r>
            <a:r>
              <a:rPr lang="en-US" dirty="0" smtClean="0">
                <a:sym typeface="Symbol" pitchFamily="18" charset="2"/>
              </a:rPr>
              <a:t>(4) + </a:t>
            </a:r>
            <a:r>
              <a:rPr lang="en-US" dirty="0">
                <a:sym typeface="Symbol" pitchFamily="18" charset="2"/>
              </a:rPr>
              <a:t>500 </a:t>
            </a:r>
            <a:r>
              <a:rPr lang="en-US" dirty="0" smtClean="0">
                <a:sym typeface="Symbol" pitchFamily="18" charset="2"/>
              </a:rPr>
              <a:t>(</a:t>
            </a:r>
            <a:r>
              <a:rPr lang="en-US" dirty="0">
                <a:sym typeface="Symbol" pitchFamily="18" charset="2"/>
              </a:rPr>
              <a:t>2</a:t>
            </a:r>
            <a:r>
              <a:rPr lang="en-US" dirty="0" smtClean="0">
                <a:sym typeface="Symbol" pitchFamily="18" charset="2"/>
              </a:rPr>
              <a:t>) + </a:t>
            </a:r>
            <a:r>
              <a:rPr lang="en-US" dirty="0">
                <a:sym typeface="Symbol" pitchFamily="18" charset="2"/>
              </a:rPr>
              <a:t>200 </a:t>
            </a:r>
            <a:r>
              <a:rPr lang="en-US" dirty="0" smtClean="0">
                <a:sym typeface="Symbol" pitchFamily="18" charset="2"/>
              </a:rPr>
              <a:t>(2) </a:t>
            </a:r>
            <a:r>
              <a:rPr lang="en-US" dirty="0">
                <a:sym typeface="Symbol" pitchFamily="18" charset="2"/>
              </a:rPr>
              <a:t>= </a:t>
            </a:r>
            <a:r>
              <a:rPr lang="en-US" dirty="0" smtClean="0">
                <a:sym typeface="Symbol" pitchFamily="18" charset="2"/>
              </a:rPr>
              <a:t>0           </a:t>
            </a:r>
            <a:r>
              <a:rPr lang="en-US" sz="2000" dirty="0" smtClean="0">
                <a:sym typeface="Symbol" pitchFamily="18" charset="2"/>
              </a:rPr>
              <a:t>(3)</a:t>
            </a:r>
            <a:endParaRPr lang="en-US" sz="2000" dirty="0">
              <a:sym typeface="Symbol" pitchFamily="18" charset="2"/>
            </a:endParaRPr>
          </a:p>
        </p:txBody>
      </p:sp>
      <p:sp>
        <p:nvSpPr>
          <p:cNvPr id="2" name="Rectangle 1"/>
          <p:cNvSpPr/>
          <p:nvPr/>
        </p:nvSpPr>
        <p:spPr>
          <a:xfrm>
            <a:off x="670560" y="2661951"/>
            <a:ext cx="7528560" cy="1261884"/>
          </a:xfrm>
          <a:prstGeom prst="rect">
            <a:avLst/>
          </a:prstGeom>
        </p:spPr>
        <p:txBody>
          <a:bodyPr wrap="square">
            <a:spAutoFit/>
          </a:bodyPr>
          <a:lstStyle/>
          <a:p>
            <a:pPr>
              <a:spcAft>
                <a:spcPts val="600"/>
              </a:spcAft>
            </a:pPr>
            <a:r>
              <a:rPr lang="en-US" dirty="0" smtClean="0"/>
              <a:t>Using </a:t>
            </a:r>
            <a:r>
              <a:rPr lang="en-US" dirty="0" err="1" smtClean="0"/>
              <a:t>Eqs</a:t>
            </a:r>
            <a:r>
              <a:rPr lang="en-US" dirty="0" smtClean="0"/>
              <a:t>. (2) and (3), express </a:t>
            </a:r>
            <a:r>
              <a:rPr lang="en-US" dirty="0" smtClean="0">
                <a:sym typeface="Symbol" pitchFamily="18" charset="2"/>
              </a:rPr>
              <a:t>T</a:t>
            </a:r>
            <a:r>
              <a:rPr lang="en-US" baseline="-25000" dirty="0" smtClean="0">
                <a:sym typeface="Symbol" pitchFamily="18" charset="2"/>
              </a:rPr>
              <a:t>A </a:t>
            </a:r>
            <a:r>
              <a:rPr lang="en-US" dirty="0" smtClean="0"/>
              <a:t> and </a:t>
            </a:r>
            <a:r>
              <a:rPr lang="en-US" dirty="0" smtClean="0">
                <a:sym typeface="Symbol" pitchFamily="18" charset="2"/>
              </a:rPr>
              <a:t>T</a:t>
            </a:r>
            <a:r>
              <a:rPr lang="en-US" baseline="-25000" dirty="0" smtClean="0">
                <a:sym typeface="Symbol" pitchFamily="18" charset="2"/>
              </a:rPr>
              <a:t>B</a:t>
            </a:r>
            <a:r>
              <a:rPr lang="en-US" dirty="0" smtClean="0">
                <a:sym typeface="Symbol" pitchFamily="18" charset="2"/>
              </a:rPr>
              <a:t> </a:t>
            </a:r>
            <a:r>
              <a:rPr lang="en-US" dirty="0" smtClean="0"/>
              <a:t>in terms of </a:t>
            </a:r>
            <a:r>
              <a:rPr lang="en-US" dirty="0" smtClean="0">
                <a:sym typeface="Symbol" pitchFamily="18" charset="2"/>
              </a:rPr>
              <a:t>T</a:t>
            </a:r>
            <a:r>
              <a:rPr lang="en-US" baseline="-25000" dirty="0" smtClean="0">
                <a:sym typeface="Symbol" pitchFamily="18" charset="2"/>
              </a:rPr>
              <a:t>C</a:t>
            </a:r>
            <a:r>
              <a:rPr lang="en-US" dirty="0" smtClean="0"/>
              <a:t>:</a:t>
            </a:r>
          </a:p>
          <a:p>
            <a:pPr>
              <a:spcAft>
                <a:spcPts val="600"/>
              </a:spcAft>
            </a:pPr>
            <a:r>
              <a:rPr lang="en-US" dirty="0" smtClean="0">
                <a:solidFill>
                  <a:schemeClr val="tx2"/>
                </a:solidFill>
              </a:rPr>
              <a:t>    </a:t>
            </a:r>
            <a:r>
              <a:rPr lang="en-US" dirty="0" smtClean="0"/>
              <a:t>Eq. (2) </a:t>
            </a:r>
            <a:r>
              <a:rPr lang="en-US" dirty="0" smtClean="0">
                <a:sym typeface="Symbol"/>
              </a:rPr>
              <a:t>   </a:t>
            </a:r>
            <a:r>
              <a:rPr lang="en-US" dirty="0" smtClean="0">
                <a:solidFill>
                  <a:srgbClr val="0000FA"/>
                </a:solidFill>
                <a:sym typeface="Symbol" pitchFamily="18" charset="2"/>
              </a:rPr>
              <a:t>T</a:t>
            </a:r>
            <a:r>
              <a:rPr lang="en-US" baseline="-25000" dirty="0" smtClean="0">
                <a:solidFill>
                  <a:srgbClr val="0000FA"/>
                </a:solidFill>
                <a:sym typeface="Symbol" pitchFamily="18" charset="2"/>
              </a:rPr>
              <a:t>A </a:t>
            </a:r>
            <a:r>
              <a:rPr lang="en-US" dirty="0" smtClean="0">
                <a:solidFill>
                  <a:srgbClr val="0000FA"/>
                </a:solidFill>
                <a:sym typeface="Symbol" pitchFamily="18" charset="2"/>
              </a:rPr>
              <a:t>= 450 </a:t>
            </a:r>
            <a:r>
              <a:rPr lang="en-US" dirty="0">
                <a:solidFill>
                  <a:srgbClr val="0000FA"/>
                </a:solidFill>
                <a:sym typeface="Symbol" pitchFamily="18" charset="2"/>
              </a:rPr>
              <a:t>– T</a:t>
            </a:r>
            <a:r>
              <a:rPr lang="en-US" baseline="-25000" dirty="0">
                <a:solidFill>
                  <a:srgbClr val="0000FA"/>
                </a:solidFill>
                <a:sym typeface="Symbol" pitchFamily="18" charset="2"/>
              </a:rPr>
              <a:t>C</a:t>
            </a:r>
            <a:r>
              <a:rPr lang="en-US" dirty="0">
                <a:solidFill>
                  <a:srgbClr val="0000FA"/>
                </a:solidFill>
                <a:sym typeface="Symbol" pitchFamily="18" charset="2"/>
              </a:rPr>
              <a:t> </a:t>
            </a:r>
            <a:endParaRPr lang="en-US" dirty="0" smtClean="0">
              <a:solidFill>
                <a:srgbClr val="0000FA"/>
              </a:solidFill>
              <a:sym typeface="Symbol" pitchFamily="18" charset="2"/>
            </a:endParaRPr>
          </a:p>
          <a:p>
            <a:pPr>
              <a:spcAft>
                <a:spcPts val="600"/>
              </a:spcAft>
            </a:pPr>
            <a:r>
              <a:rPr lang="en-US" dirty="0" smtClean="0">
                <a:solidFill>
                  <a:schemeClr val="tx2"/>
                </a:solidFill>
              </a:rPr>
              <a:t>    </a:t>
            </a:r>
            <a:r>
              <a:rPr lang="en-US" dirty="0" smtClean="0"/>
              <a:t>Eq. (3) </a:t>
            </a:r>
            <a:r>
              <a:rPr lang="en-US" dirty="0">
                <a:sym typeface="Symbol"/>
              </a:rPr>
              <a:t> </a:t>
            </a:r>
            <a:r>
              <a:rPr lang="en-US" dirty="0" smtClean="0">
                <a:sym typeface="Symbol"/>
              </a:rPr>
              <a:t>  </a:t>
            </a:r>
            <a:r>
              <a:rPr lang="en-US" dirty="0" smtClean="0">
                <a:solidFill>
                  <a:srgbClr val="0000FA"/>
                </a:solidFill>
                <a:sym typeface="Symbol" pitchFamily="18" charset="2"/>
              </a:rPr>
              <a:t>T</a:t>
            </a:r>
            <a:r>
              <a:rPr lang="en-US" baseline="-25000" dirty="0" smtClean="0">
                <a:solidFill>
                  <a:srgbClr val="0000FA"/>
                </a:solidFill>
                <a:sym typeface="Symbol" pitchFamily="18" charset="2"/>
              </a:rPr>
              <a:t>B </a:t>
            </a:r>
            <a:r>
              <a:rPr lang="en-US" dirty="0">
                <a:solidFill>
                  <a:srgbClr val="0000FA"/>
                </a:solidFill>
                <a:sym typeface="Symbol" pitchFamily="18" charset="2"/>
              </a:rPr>
              <a:t>= </a:t>
            </a:r>
            <a:r>
              <a:rPr lang="en-US" dirty="0" smtClean="0">
                <a:solidFill>
                  <a:srgbClr val="0000FA"/>
                </a:solidFill>
                <a:sym typeface="Symbol" pitchFamily="18" charset="2"/>
              </a:rPr>
              <a:t>350 </a:t>
            </a:r>
            <a:r>
              <a:rPr lang="en-US" dirty="0">
                <a:solidFill>
                  <a:srgbClr val="0000FA"/>
                </a:solidFill>
                <a:sym typeface="Symbol" pitchFamily="18" charset="2"/>
              </a:rPr>
              <a:t>– T</a:t>
            </a:r>
            <a:r>
              <a:rPr lang="en-US" baseline="-25000" dirty="0">
                <a:solidFill>
                  <a:srgbClr val="0000FA"/>
                </a:solidFill>
                <a:sym typeface="Symbol" pitchFamily="18" charset="2"/>
              </a:rPr>
              <a:t>C</a:t>
            </a:r>
            <a:r>
              <a:rPr lang="en-US" dirty="0">
                <a:solidFill>
                  <a:srgbClr val="0000FA"/>
                </a:solidFill>
                <a:sym typeface="Symbol" pitchFamily="18" charset="2"/>
              </a:rPr>
              <a:t> </a:t>
            </a:r>
            <a:endParaRPr lang="en-US" dirty="0">
              <a:solidFill>
                <a:srgbClr val="0000FA"/>
              </a:solidFill>
            </a:endParaRPr>
          </a:p>
        </p:txBody>
      </p:sp>
      <p:sp>
        <p:nvSpPr>
          <p:cNvPr id="14" name="Rectangle 13"/>
          <p:cNvSpPr/>
          <p:nvPr/>
        </p:nvSpPr>
        <p:spPr>
          <a:xfrm>
            <a:off x="731520" y="4113063"/>
            <a:ext cx="7528560" cy="1261884"/>
          </a:xfrm>
          <a:prstGeom prst="rect">
            <a:avLst/>
          </a:prstGeom>
        </p:spPr>
        <p:txBody>
          <a:bodyPr wrap="square">
            <a:spAutoFit/>
          </a:bodyPr>
          <a:lstStyle/>
          <a:p>
            <a:pPr>
              <a:spcAft>
                <a:spcPts val="600"/>
              </a:spcAft>
            </a:pPr>
            <a:r>
              <a:rPr lang="en-US" dirty="0" smtClean="0"/>
              <a:t>Substituting the results into Eq. (1) &amp; solving for </a:t>
            </a:r>
            <a:r>
              <a:rPr lang="en-US" dirty="0" smtClean="0">
                <a:sym typeface="Symbol" pitchFamily="18" charset="2"/>
              </a:rPr>
              <a:t>T</a:t>
            </a:r>
            <a:r>
              <a:rPr lang="en-US" baseline="-25000" dirty="0" smtClean="0">
                <a:sym typeface="Symbol" pitchFamily="18" charset="2"/>
              </a:rPr>
              <a:t>C</a:t>
            </a:r>
            <a:endParaRPr lang="en-US" dirty="0" smtClean="0"/>
          </a:p>
          <a:p>
            <a:pPr>
              <a:spcAft>
                <a:spcPts val="600"/>
              </a:spcAft>
            </a:pPr>
            <a:r>
              <a:rPr lang="en-US" dirty="0" smtClean="0"/>
              <a:t>    Eq. (1) </a:t>
            </a:r>
            <a:r>
              <a:rPr lang="en-US" dirty="0" smtClean="0">
                <a:sym typeface="Symbol"/>
              </a:rPr>
              <a:t> </a:t>
            </a:r>
            <a:r>
              <a:rPr lang="en-US" dirty="0" smtClean="0">
                <a:sym typeface="Symbol" pitchFamily="18" charset="2"/>
              </a:rPr>
              <a:t>(</a:t>
            </a:r>
            <a:r>
              <a:rPr lang="en-US" dirty="0">
                <a:sym typeface="Symbol" pitchFamily="18" charset="2"/>
              </a:rPr>
              <a:t>450 – T</a:t>
            </a:r>
            <a:r>
              <a:rPr lang="en-US" baseline="-25000" dirty="0">
                <a:sym typeface="Symbol" pitchFamily="18" charset="2"/>
              </a:rPr>
              <a:t>C</a:t>
            </a:r>
            <a:r>
              <a:rPr lang="en-US" dirty="0">
                <a:sym typeface="Symbol" pitchFamily="18" charset="2"/>
              </a:rPr>
              <a:t> </a:t>
            </a:r>
            <a:r>
              <a:rPr lang="en-US" dirty="0" smtClean="0">
                <a:sym typeface="Symbol" pitchFamily="18" charset="2"/>
              </a:rPr>
              <a:t>) </a:t>
            </a:r>
            <a:r>
              <a:rPr lang="en-US" dirty="0">
                <a:sym typeface="Symbol" pitchFamily="18" charset="2"/>
              </a:rPr>
              <a:t>+ </a:t>
            </a:r>
            <a:r>
              <a:rPr lang="en-US" dirty="0" smtClean="0">
                <a:sym typeface="Symbol" pitchFamily="18" charset="2"/>
              </a:rPr>
              <a:t>(</a:t>
            </a:r>
            <a:r>
              <a:rPr lang="en-US" dirty="0">
                <a:sym typeface="Symbol" pitchFamily="18" charset="2"/>
              </a:rPr>
              <a:t>350 – T</a:t>
            </a:r>
            <a:r>
              <a:rPr lang="en-US" baseline="-25000" dirty="0">
                <a:sym typeface="Symbol" pitchFamily="18" charset="2"/>
              </a:rPr>
              <a:t>C</a:t>
            </a:r>
            <a:r>
              <a:rPr lang="en-US" dirty="0" smtClean="0">
                <a:sym typeface="Symbol" pitchFamily="18" charset="2"/>
              </a:rPr>
              <a:t>)  </a:t>
            </a:r>
            <a:r>
              <a:rPr lang="en-US" dirty="0">
                <a:sym typeface="Symbol" pitchFamily="18" charset="2"/>
              </a:rPr>
              <a:t>+ T</a:t>
            </a:r>
            <a:r>
              <a:rPr lang="en-US" baseline="-25000" dirty="0">
                <a:sym typeface="Symbol" pitchFamily="18" charset="2"/>
              </a:rPr>
              <a:t>C</a:t>
            </a:r>
            <a:r>
              <a:rPr lang="en-US" dirty="0">
                <a:sym typeface="Symbol" pitchFamily="18" charset="2"/>
              </a:rPr>
              <a:t> – 200 – 500 = 0 </a:t>
            </a:r>
            <a:endParaRPr lang="en-US" dirty="0" smtClean="0">
              <a:sym typeface="Symbol" pitchFamily="18" charset="2"/>
            </a:endParaRPr>
          </a:p>
          <a:p>
            <a:pPr>
              <a:spcAft>
                <a:spcPts val="600"/>
              </a:spcAft>
            </a:pPr>
            <a:r>
              <a:rPr lang="en-US" dirty="0" smtClean="0">
                <a:solidFill>
                  <a:srgbClr val="0000FA"/>
                </a:solidFill>
                <a:sym typeface="Symbol" pitchFamily="18" charset="2"/>
              </a:rPr>
              <a:t>       </a:t>
            </a:r>
            <a:r>
              <a:rPr lang="en-US" u="sng" dirty="0" smtClean="0">
                <a:solidFill>
                  <a:srgbClr val="0000FA"/>
                </a:solidFill>
                <a:sym typeface="Symbol" pitchFamily="18" charset="2"/>
              </a:rPr>
              <a:t>T</a:t>
            </a:r>
            <a:r>
              <a:rPr lang="en-US" u="sng" baseline="-25000" dirty="0" smtClean="0">
                <a:solidFill>
                  <a:srgbClr val="0000FA"/>
                </a:solidFill>
                <a:sym typeface="Symbol" pitchFamily="18" charset="2"/>
              </a:rPr>
              <a:t>C</a:t>
            </a:r>
            <a:r>
              <a:rPr lang="en-US" u="sng" dirty="0" smtClean="0">
                <a:solidFill>
                  <a:srgbClr val="0000FA"/>
                </a:solidFill>
                <a:sym typeface="Symbol" pitchFamily="18" charset="2"/>
              </a:rPr>
              <a:t> </a:t>
            </a:r>
            <a:r>
              <a:rPr lang="en-US" u="sng" dirty="0">
                <a:solidFill>
                  <a:srgbClr val="0000FA"/>
                </a:solidFill>
                <a:sym typeface="Symbol" pitchFamily="18" charset="2"/>
              </a:rPr>
              <a:t>= </a:t>
            </a:r>
            <a:r>
              <a:rPr lang="en-US" u="sng" dirty="0" smtClean="0">
                <a:solidFill>
                  <a:srgbClr val="0000FA"/>
                </a:solidFill>
                <a:sym typeface="Symbol" pitchFamily="18" charset="2"/>
              </a:rPr>
              <a:t>100 </a:t>
            </a:r>
            <a:r>
              <a:rPr lang="en-US" u="sng" dirty="0" err="1" smtClean="0">
                <a:solidFill>
                  <a:srgbClr val="0000FA"/>
                </a:solidFill>
                <a:sym typeface="Symbol" pitchFamily="18" charset="2"/>
              </a:rPr>
              <a:t>lb</a:t>
            </a:r>
            <a:r>
              <a:rPr lang="en-US" dirty="0" smtClean="0">
                <a:solidFill>
                  <a:srgbClr val="0000FA"/>
                </a:solidFill>
                <a:sym typeface="Symbol" pitchFamily="18" charset="2"/>
              </a:rPr>
              <a:t>   </a:t>
            </a:r>
          </a:p>
        </p:txBody>
      </p:sp>
      <p:sp>
        <p:nvSpPr>
          <p:cNvPr id="3" name="Rectangle 2"/>
          <p:cNvSpPr/>
          <p:nvPr/>
        </p:nvSpPr>
        <p:spPr>
          <a:xfrm>
            <a:off x="1199654" y="5530034"/>
            <a:ext cx="4205895" cy="430887"/>
          </a:xfrm>
          <a:prstGeom prst="rect">
            <a:avLst/>
          </a:prstGeom>
        </p:spPr>
        <p:txBody>
          <a:bodyPr wrap="none">
            <a:spAutoFit/>
          </a:bodyPr>
          <a:lstStyle/>
          <a:p>
            <a:r>
              <a:rPr lang="en-US" dirty="0">
                <a:solidFill>
                  <a:schemeClr val="tx2"/>
                </a:solidFill>
                <a:sym typeface="Symbol" pitchFamily="18" charset="2"/>
              </a:rPr>
              <a:t> </a:t>
            </a:r>
            <a:r>
              <a:rPr lang="en-US" u="sng" dirty="0">
                <a:solidFill>
                  <a:srgbClr val="0000FA"/>
                </a:solidFill>
                <a:sym typeface="Symbol" pitchFamily="18" charset="2"/>
              </a:rPr>
              <a:t>T</a:t>
            </a:r>
            <a:r>
              <a:rPr lang="en-US" u="sng" baseline="-25000" dirty="0">
                <a:solidFill>
                  <a:srgbClr val="0000FA"/>
                </a:solidFill>
                <a:sym typeface="Symbol" pitchFamily="18" charset="2"/>
              </a:rPr>
              <a:t>A</a:t>
            </a:r>
            <a:r>
              <a:rPr lang="en-US" u="sng" dirty="0">
                <a:solidFill>
                  <a:srgbClr val="0000FA"/>
                </a:solidFill>
                <a:sym typeface="Symbol" pitchFamily="18" charset="2"/>
              </a:rPr>
              <a:t> = 350 </a:t>
            </a:r>
            <a:r>
              <a:rPr lang="en-US" u="sng" dirty="0" err="1" smtClean="0">
                <a:solidFill>
                  <a:srgbClr val="0000FA"/>
                </a:solidFill>
                <a:sym typeface="Symbol" pitchFamily="18" charset="2"/>
              </a:rPr>
              <a:t>lb</a:t>
            </a:r>
            <a:r>
              <a:rPr lang="en-US" dirty="0" smtClean="0">
                <a:solidFill>
                  <a:srgbClr val="0000FA"/>
                </a:solidFill>
                <a:sym typeface="Symbol" pitchFamily="18" charset="2"/>
              </a:rPr>
              <a:t> </a:t>
            </a:r>
            <a:r>
              <a:rPr lang="en-US" dirty="0">
                <a:solidFill>
                  <a:srgbClr val="0000FA"/>
                </a:solidFill>
                <a:sym typeface="Symbol" pitchFamily="18" charset="2"/>
              </a:rPr>
              <a:t>   </a:t>
            </a:r>
            <a:r>
              <a:rPr lang="en-US" dirty="0" smtClean="0">
                <a:solidFill>
                  <a:srgbClr val="0000FA"/>
                </a:solidFill>
                <a:sym typeface="Symbol" pitchFamily="18" charset="2"/>
              </a:rPr>
              <a:t>and    </a:t>
            </a:r>
            <a:r>
              <a:rPr lang="en-US" u="sng" dirty="0" smtClean="0">
                <a:solidFill>
                  <a:srgbClr val="0000FA"/>
                </a:solidFill>
                <a:sym typeface="Symbol" pitchFamily="18" charset="2"/>
              </a:rPr>
              <a:t>T</a:t>
            </a:r>
            <a:r>
              <a:rPr lang="en-US" u="sng" baseline="-25000" dirty="0" smtClean="0">
                <a:solidFill>
                  <a:srgbClr val="0000FA"/>
                </a:solidFill>
                <a:sym typeface="Symbol" pitchFamily="18" charset="2"/>
              </a:rPr>
              <a:t>A</a:t>
            </a:r>
            <a:r>
              <a:rPr lang="en-US" u="sng" dirty="0" smtClean="0">
                <a:solidFill>
                  <a:srgbClr val="0000FA"/>
                </a:solidFill>
                <a:sym typeface="Symbol" pitchFamily="18" charset="2"/>
              </a:rPr>
              <a:t> </a:t>
            </a:r>
            <a:r>
              <a:rPr lang="en-US" u="sng" dirty="0">
                <a:solidFill>
                  <a:srgbClr val="0000FA"/>
                </a:solidFill>
                <a:sym typeface="Symbol" pitchFamily="18" charset="2"/>
              </a:rPr>
              <a:t>= 250 </a:t>
            </a:r>
            <a:r>
              <a:rPr lang="en-US" u="sng" dirty="0" err="1" smtClean="0">
                <a:solidFill>
                  <a:srgbClr val="0000FA"/>
                </a:solidFill>
                <a:sym typeface="Symbol" pitchFamily="18" charset="2"/>
              </a:rPr>
              <a:t>lb</a:t>
            </a:r>
            <a:r>
              <a:rPr lang="en-US" dirty="0">
                <a:solidFill>
                  <a:srgbClr val="0000FA"/>
                </a:solidFill>
                <a:sym typeface="Symbol" pitchFamily="18" charset="2"/>
              </a:rPr>
              <a:t> </a:t>
            </a:r>
            <a:endParaRPr lang="en-US" dirty="0">
              <a:solidFill>
                <a:srgbClr val="0000FA"/>
              </a:solidFill>
            </a:endParaRPr>
          </a:p>
        </p:txBody>
      </p:sp>
      <p:sp>
        <p:nvSpPr>
          <p:cNvPr id="4" name="Title 3"/>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EXAMPLE  II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5" name="Slide Number Placeholder 4"/>
          <p:cNvSpPr>
            <a:spLocks noGrp="1"/>
          </p:cNvSpPr>
          <p:nvPr>
            <p:ph type="sldNum" sz="quarter" idx="12"/>
          </p:nvPr>
        </p:nvSpPr>
        <p:spPr/>
        <p:txBody>
          <a:bodyPr/>
          <a:lstStyle/>
          <a:p>
            <a:fld id="{DC3AEFEB-B207-4D33-A191-2D8E3187E430}" type="slidenum">
              <a:rPr lang="en-US" smtClean="0"/>
              <a:pPr/>
              <a:t>49</a:t>
            </a:fld>
            <a:endParaRPr lang="en-US"/>
          </a:p>
        </p:txBody>
      </p:sp>
    </p:spTree>
    <p:extLst>
      <p:ext uri="{BB962C8B-B14F-4D97-AF65-F5344CB8AC3E}">
        <p14:creationId xmlns:p14="http://schemas.microsoft.com/office/powerpoint/2010/main" val="171130124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p:cNvGrpSpPr>
          <p:nvPr/>
        </p:nvGrpSpPr>
        <p:grpSpPr bwMode="auto">
          <a:xfrm>
            <a:off x="838200" y="1506538"/>
            <a:ext cx="7678738" cy="4505325"/>
            <a:chOff x="528" y="949"/>
            <a:chExt cx="4837" cy="2838"/>
          </a:xfrm>
        </p:grpSpPr>
        <p:sp>
          <p:nvSpPr>
            <p:cNvPr id="6153" name="Text Box 5"/>
            <p:cNvSpPr txBox="1">
              <a:spLocks noChangeArrowheads="1"/>
            </p:cNvSpPr>
            <p:nvPr/>
          </p:nvSpPr>
          <p:spPr bwMode="auto">
            <a:xfrm>
              <a:off x="528" y="3264"/>
              <a:ext cx="483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Again, how can we make use of an idealized model and a free body diagram to answer this question?</a:t>
              </a:r>
            </a:p>
          </p:txBody>
        </p:sp>
        <p:pic>
          <p:nvPicPr>
            <p:cNvPr id="6154" name="Picture 1026" descr="C:\Documents and Settings\ALBERT\Desktop\Statics_09\Hibbeler_12th\IMAGES-FINAL_M05\fig05_09e.jpg"/>
            <p:cNvPicPr>
              <a:picLocks noChangeAspect="1" noChangeArrowheads="1"/>
            </p:cNvPicPr>
            <p:nvPr/>
          </p:nvPicPr>
          <p:blipFill>
            <a:blip r:embed="rId3" cstate="print">
              <a:extLst>
                <a:ext uri="{28A0092B-C50C-407E-A947-70E740481C1C}">
                  <a14:useLocalDpi xmlns:a14="http://schemas.microsoft.com/office/drawing/2010/main" val="0"/>
                </a:ext>
              </a:extLst>
            </a:blip>
            <a:srcRect b="20419"/>
            <a:stretch>
              <a:fillRect/>
            </a:stretch>
          </p:blipFill>
          <p:spPr bwMode="auto">
            <a:xfrm>
              <a:off x="3717" y="949"/>
              <a:ext cx="1442" cy="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5"/>
          <p:cNvGrpSpPr>
            <a:grpSpLocks/>
          </p:cNvGrpSpPr>
          <p:nvPr/>
        </p:nvGrpSpPr>
        <p:grpSpPr bwMode="auto">
          <a:xfrm>
            <a:off x="762000" y="1524000"/>
            <a:ext cx="7924800" cy="3441700"/>
            <a:chOff x="480" y="960"/>
            <a:chExt cx="4992" cy="2168"/>
          </a:xfrm>
        </p:grpSpPr>
        <p:sp>
          <p:nvSpPr>
            <p:cNvPr id="6151" name="Text Box 4"/>
            <p:cNvSpPr txBox="1">
              <a:spLocks noChangeArrowheads="1"/>
            </p:cNvSpPr>
            <p:nvPr/>
          </p:nvSpPr>
          <p:spPr bwMode="auto">
            <a:xfrm>
              <a:off x="528" y="2256"/>
              <a:ext cx="4944"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dirty="0"/>
                <a:t>Two smooth pipes, each having a mass of 300 kg, are supported by the tines of the </a:t>
              </a:r>
              <a:r>
                <a:rPr lang="en-US" dirty="0" smtClean="0"/>
                <a:t>loader’s fork </a:t>
              </a:r>
              <a:r>
                <a:rPr lang="en-US" dirty="0"/>
                <a:t>attachment. </a:t>
              </a:r>
            </a:p>
            <a:p>
              <a:pPr eaLnBrk="1" hangingPunct="1">
                <a:spcBef>
                  <a:spcPct val="50000"/>
                </a:spcBef>
              </a:pPr>
              <a:r>
                <a:rPr lang="en-US" dirty="0"/>
                <a:t>How can we determine all the reactive </a:t>
              </a:r>
              <a:r>
                <a:rPr lang="en-US" dirty="0" smtClean="0"/>
                <a:t>forces?</a:t>
              </a:r>
              <a:endParaRPr lang="en-US" dirty="0"/>
            </a:p>
          </p:txBody>
        </p:sp>
        <p:pic>
          <p:nvPicPr>
            <p:cNvPr id="6152" name="Picture 14" descr="CH 5 Apps Pip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 y="960"/>
              <a:ext cx="3068" cy="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itle 3"/>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APPLICATIONS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5" name="Slide Number Placeholder 4"/>
          <p:cNvSpPr>
            <a:spLocks noGrp="1"/>
          </p:cNvSpPr>
          <p:nvPr>
            <p:ph type="sldNum" sz="quarter" idx="12"/>
          </p:nvPr>
        </p:nvSpPr>
        <p:spPr/>
        <p:txBody>
          <a:bodyPr/>
          <a:lstStyle/>
          <a:p>
            <a:fld id="{DC3AEFEB-B207-4D33-A191-2D8E3187E430}" type="slidenum">
              <a:rPr lang="en-US" smtClean="0"/>
              <a:pPr/>
              <a:t>5</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Text Box 5"/>
          <p:cNvSpPr txBox="1">
            <a:spLocks noChangeArrowheads="1"/>
          </p:cNvSpPr>
          <p:nvPr/>
        </p:nvSpPr>
        <p:spPr bwMode="auto">
          <a:xfrm>
            <a:off x="762000" y="4953000"/>
            <a:ext cx="77724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dirty="0"/>
              <a:t>a) Draw a </a:t>
            </a:r>
            <a:r>
              <a:rPr lang="en-US" dirty="0">
                <a:solidFill>
                  <a:srgbClr val="0000FA"/>
                </a:solidFill>
              </a:rPr>
              <a:t>FBD</a:t>
            </a:r>
            <a:r>
              <a:rPr lang="en-US" dirty="0"/>
              <a:t> of the rod.</a:t>
            </a:r>
          </a:p>
          <a:p>
            <a:pPr eaLnBrk="1" hangingPunct="1">
              <a:spcBef>
                <a:spcPct val="50000"/>
              </a:spcBef>
            </a:pPr>
            <a:r>
              <a:rPr lang="en-US" dirty="0"/>
              <a:t>b) Apply scalar equations of equilibrium to solve for the unknowns.</a:t>
            </a:r>
          </a:p>
        </p:txBody>
      </p:sp>
      <p:sp>
        <p:nvSpPr>
          <p:cNvPr id="52227" name="Text Box 3"/>
          <p:cNvSpPr txBox="1">
            <a:spLocks noChangeArrowheads="1"/>
          </p:cNvSpPr>
          <p:nvPr/>
        </p:nvSpPr>
        <p:spPr bwMode="auto">
          <a:xfrm>
            <a:off x="4648200" y="1078974"/>
            <a:ext cx="3962400" cy="3785652"/>
          </a:xfrm>
          <a:prstGeom prst="rect">
            <a:avLst/>
          </a:prstGeom>
          <a:noFill/>
          <a:ln w="9525">
            <a:noFill/>
            <a:miter lim="800000"/>
            <a:headEnd/>
            <a:tailEnd/>
          </a:ln>
        </p:spPr>
        <p:txBody>
          <a:bodyPr>
            <a:spAutoFit/>
          </a:bodyPr>
          <a:lstStyle/>
          <a:p>
            <a:pPr>
              <a:spcBef>
                <a:spcPct val="50000"/>
              </a:spcBef>
              <a:defRPr/>
            </a:pPr>
            <a:r>
              <a:rPr lang="en-US" sz="2400" b="1" dirty="0">
                <a:solidFill>
                  <a:srgbClr val="990033"/>
                </a:solidFill>
              </a:rPr>
              <a:t>Given</a:t>
            </a:r>
            <a:r>
              <a:rPr lang="en-US" sz="2400" dirty="0">
                <a:solidFill>
                  <a:srgbClr val="990033"/>
                </a:solidFill>
              </a:rPr>
              <a:t>: </a:t>
            </a:r>
            <a:r>
              <a:rPr lang="en-US" sz="2400" dirty="0"/>
              <a:t>A </a:t>
            </a:r>
            <a:r>
              <a:rPr lang="en-US" sz="2400" dirty="0" smtClean="0"/>
              <a:t>bent rod </a:t>
            </a:r>
            <a:r>
              <a:rPr lang="en-US" sz="2400" dirty="0"/>
              <a:t>is supported </a:t>
            </a:r>
            <a:r>
              <a:rPr lang="en-US" sz="2400" dirty="0" smtClean="0"/>
              <a:t>	by smooth journal</a:t>
            </a:r>
            <a:br>
              <a:rPr lang="en-US" sz="2400" dirty="0" smtClean="0"/>
            </a:br>
            <a:r>
              <a:rPr lang="en-US" sz="2400" dirty="0" smtClean="0"/>
              <a:t>            </a:t>
            </a:r>
            <a:r>
              <a:rPr lang="en-US" sz="2400" dirty="0"/>
              <a:t>bearings</a:t>
            </a:r>
            <a:r>
              <a:rPr lang="en-US" sz="2400" dirty="0" smtClean="0"/>
              <a:t> at A, B, </a:t>
            </a:r>
            <a:br>
              <a:rPr lang="en-US" sz="2400" dirty="0" smtClean="0"/>
            </a:br>
            <a:r>
              <a:rPr lang="en-US" sz="2400" dirty="0" smtClean="0"/>
              <a:t>            and C.   F=800 N.</a:t>
            </a:r>
            <a:br>
              <a:rPr lang="en-US" sz="2400" dirty="0" smtClean="0"/>
            </a:br>
            <a:r>
              <a:rPr lang="en-US" sz="2400" dirty="0" smtClean="0"/>
              <a:t> 	Assume </a:t>
            </a:r>
            <a:r>
              <a:rPr lang="en-US" sz="2400" dirty="0"/>
              <a:t>the rod is </a:t>
            </a:r>
            <a:r>
              <a:rPr lang="en-US" sz="2400" dirty="0" smtClean="0"/>
              <a:t>	properly </a:t>
            </a:r>
            <a:r>
              <a:rPr lang="en-US" sz="2400" dirty="0"/>
              <a:t>aligned.</a:t>
            </a:r>
          </a:p>
          <a:p>
            <a:pPr marL="14288" indent="-14288">
              <a:spcBef>
                <a:spcPct val="50000"/>
              </a:spcBef>
              <a:defRPr/>
            </a:pPr>
            <a:r>
              <a:rPr lang="en-US" sz="2400" b="1" dirty="0">
                <a:solidFill>
                  <a:srgbClr val="990033"/>
                </a:solidFill>
              </a:rPr>
              <a:t>Find:  </a:t>
            </a:r>
            <a:r>
              <a:rPr lang="en-US" sz="2400" dirty="0"/>
              <a:t>The reactions at all the 	</a:t>
            </a:r>
            <a:r>
              <a:rPr lang="en-US" sz="2400" dirty="0" smtClean="0"/>
              <a:t>supports.</a:t>
            </a:r>
            <a:endParaRPr lang="en-US" sz="2400" dirty="0"/>
          </a:p>
          <a:p>
            <a:pPr marL="14288" indent="-14288">
              <a:spcBef>
                <a:spcPct val="50000"/>
              </a:spcBef>
              <a:defRPr/>
            </a:pPr>
            <a:r>
              <a:rPr lang="en-US" sz="2400" b="1" dirty="0">
                <a:solidFill>
                  <a:srgbClr val="990033"/>
                </a:solidFill>
              </a:rPr>
              <a:t>Plan:</a:t>
            </a:r>
          </a:p>
        </p:txBody>
      </p:sp>
      <p:sp>
        <p:nvSpPr>
          <p:cNvPr id="2" name="Title 1"/>
          <p:cNvSpPr>
            <a:spLocks noGrp="1"/>
          </p:cNvSpPr>
          <p:nvPr>
            <p:ph type="title" idx="4294967295"/>
          </p:nvPr>
        </p:nvSpPr>
        <p:spPr/>
        <p:txBody>
          <a:bodyPr/>
          <a:lstStyle/>
          <a:p>
            <a:pPr rtl="0" eaLnBrk="1" fontAlgn="base" hangingPunct="1"/>
            <a:r>
              <a:rPr lang="en-US" sz="2200" b="1" kern="1200" dirty="0" smtClean="0">
                <a:solidFill>
                  <a:srgbClr val="000096"/>
                </a:solidFill>
                <a:effectLst/>
                <a:latin typeface="Times New Roman" panose="02020603050405020304" pitchFamily="18" charset="0"/>
                <a:ea typeface="+mn-ea"/>
                <a:cs typeface="+mn-cs"/>
              </a:rPr>
              <a:t>GROUP  PROBLEM  SOLVING</a:t>
            </a:r>
            <a:endParaRPr lang="en-US" dirty="0" smtClean="0">
              <a:solidFill>
                <a:srgbClr val="000096"/>
              </a:solidFill>
              <a:effectLst/>
            </a:endParaRPr>
          </a:p>
        </p:txBody>
      </p:sp>
      <p:pic>
        <p:nvPicPr>
          <p:cNvPr id="3" name="Picture 2"/>
          <p:cNvPicPr>
            <a:picLocks noChangeAspect="1"/>
          </p:cNvPicPr>
          <p:nvPr/>
        </p:nvPicPr>
        <p:blipFill>
          <a:blip r:embed="rId3"/>
          <a:stretch>
            <a:fillRect/>
          </a:stretch>
        </p:blipFill>
        <p:spPr>
          <a:xfrm>
            <a:off x="628650" y="1297507"/>
            <a:ext cx="3939775" cy="3217343"/>
          </a:xfrm>
          <a:prstGeom prst="rect">
            <a:avLst/>
          </a:prstGeom>
        </p:spPr>
      </p:pic>
      <p:sp>
        <p:nvSpPr>
          <p:cNvPr id="4" name="Slide Number Placeholder 3"/>
          <p:cNvSpPr>
            <a:spLocks noGrp="1"/>
          </p:cNvSpPr>
          <p:nvPr>
            <p:ph type="sldNum" sz="quarter" idx="12"/>
          </p:nvPr>
        </p:nvSpPr>
        <p:spPr/>
        <p:txBody>
          <a:bodyPr/>
          <a:lstStyle/>
          <a:p>
            <a:fld id="{DC3AEFEB-B207-4D33-A191-2D8E3187E430}" type="slidenum">
              <a:rPr lang="en-US" smtClean="0"/>
              <a:pPr/>
              <a:t>50</a:t>
            </a:fld>
            <a:endParaRPr lang="en-US"/>
          </a:p>
        </p:txBody>
      </p:sp>
    </p:spTree>
    <p:extLst>
      <p:ext uri="{BB962C8B-B14F-4D97-AF65-F5344CB8AC3E}">
        <p14:creationId xmlns:p14="http://schemas.microsoft.com/office/powerpoint/2010/main" val="355563825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additive="base">
                                        <p:cTn id="7" dur="500" fill="hold"/>
                                        <p:tgtEl>
                                          <p:spTgt spid="52229"/>
                                        </p:tgtEl>
                                        <p:attrNameLst>
                                          <p:attrName>ppt_x</p:attrName>
                                        </p:attrNameLst>
                                      </p:cBhvr>
                                      <p:tavLst>
                                        <p:tav tm="0">
                                          <p:val>
                                            <p:strVal val="0-#ppt_w/2"/>
                                          </p:val>
                                        </p:tav>
                                        <p:tav tm="100000">
                                          <p:val>
                                            <p:strVal val="#ppt_x"/>
                                          </p:val>
                                        </p:tav>
                                      </p:tavLst>
                                    </p:anim>
                                    <p:anim calcmode="lin" valueType="num">
                                      <p:cBhvr additive="base">
                                        <p:cTn id="8" dur="500" fill="hold"/>
                                        <p:tgtEl>
                                          <p:spTgt spid="522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76" name="Text Box 1052"/>
          <p:cNvSpPr txBox="1">
            <a:spLocks noChangeArrowheads="1"/>
          </p:cNvSpPr>
          <p:nvPr/>
        </p:nvSpPr>
        <p:spPr bwMode="auto">
          <a:xfrm>
            <a:off x="526941" y="4525467"/>
            <a:ext cx="8305801" cy="1677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0"/>
              </a:spcBef>
              <a:spcAft>
                <a:spcPts val="600"/>
              </a:spcAft>
            </a:pPr>
            <a:r>
              <a:rPr lang="en-US" dirty="0"/>
              <a:t>The x, y and z components of force F </a:t>
            </a:r>
            <a:r>
              <a:rPr lang="en-US" dirty="0" smtClean="0"/>
              <a:t>are</a:t>
            </a: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x</a:t>
            </a:r>
            <a:r>
              <a:rPr lang="en-US" baseline="-25000" dirty="0" smtClean="0">
                <a:sym typeface="Symbol" pitchFamily="18" charset="2"/>
              </a:rPr>
              <a:t> </a:t>
            </a:r>
            <a:r>
              <a:rPr lang="en-US" dirty="0" smtClean="0">
                <a:sym typeface="Symbol" pitchFamily="18" charset="2"/>
              </a:rPr>
              <a:t>= (</a:t>
            </a:r>
            <a:r>
              <a:rPr lang="pt-BR" dirty="0" smtClean="0"/>
              <a:t>800 </a:t>
            </a:r>
            <a:r>
              <a:rPr lang="pt-BR" dirty="0"/>
              <a:t>cos 60</a:t>
            </a:r>
            <a:r>
              <a:rPr lang="pt-BR" dirty="0" smtClean="0"/>
              <a:t>°) </a:t>
            </a:r>
            <a:r>
              <a:rPr lang="pt-BR" dirty="0"/>
              <a:t>cos 30° = </a:t>
            </a:r>
            <a:r>
              <a:rPr lang="pt-BR" dirty="0" smtClean="0"/>
              <a:t>346.4 </a:t>
            </a:r>
            <a:r>
              <a:rPr lang="pt-BR" dirty="0"/>
              <a:t>N</a:t>
            </a:r>
            <a:endParaRPr lang="en-US" dirty="0" smtClean="0">
              <a:sym typeface="Symbol" pitchFamily="18" charset="2"/>
            </a:endParaRP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y</a:t>
            </a:r>
            <a:r>
              <a:rPr lang="en-US" baseline="-25000" dirty="0" smtClean="0">
                <a:sym typeface="Symbol" pitchFamily="18" charset="2"/>
              </a:rPr>
              <a:t> </a:t>
            </a:r>
            <a:r>
              <a:rPr lang="en-US" dirty="0" smtClean="0">
                <a:sym typeface="Symbol" pitchFamily="18" charset="2"/>
              </a:rPr>
              <a:t>= (</a:t>
            </a:r>
            <a:r>
              <a:rPr lang="en-US" dirty="0" smtClean="0"/>
              <a:t>800 </a:t>
            </a:r>
            <a:r>
              <a:rPr lang="en-US" dirty="0"/>
              <a:t>cos 60</a:t>
            </a:r>
            <a:r>
              <a:rPr lang="en-US" dirty="0" smtClean="0"/>
              <a:t>°) </a:t>
            </a:r>
            <a:r>
              <a:rPr lang="en-US" dirty="0"/>
              <a:t>sin 30° = 200 N</a:t>
            </a:r>
            <a:endParaRPr lang="en-US" u="sng" dirty="0">
              <a:solidFill>
                <a:srgbClr val="0000FA"/>
              </a:solidFill>
              <a:sym typeface="Symbol" pitchFamily="18" charset="2"/>
            </a:endParaRP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z</a:t>
            </a:r>
            <a:r>
              <a:rPr lang="en-US" baseline="-25000" dirty="0" smtClean="0">
                <a:sym typeface="Symbol" pitchFamily="18" charset="2"/>
              </a:rPr>
              <a:t> </a:t>
            </a:r>
            <a:r>
              <a:rPr lang="en-US" dirty="0" smtClean="0">
                <a:sym typeface="Symbol" pitchFamily="18" charset="2"/>
              </a:rPr>
              <a:t>= </a:t>
            </a:r>
            <a:r>
              <a:rPr lang="en-US" dirty="0" smtClean="0"/>
              <a:t>800 </a:t>
            </a:r>
            <a:r>
              <a:rPr lang="en-US" dirty="0"/>
              <a:t>sin 60° = </a:t>
            </a:r>
            <a:r>
              <a:rPr lang="en-US" dirty="0" smtClean="0"/>
              <a:t>692.8 </a:t>
            </a:r>
            <a:r>
              <a:rPr lang="en-US" dirty="0"/>
              <a:t>N</a:t>
            </a:r>
            <a:endParaRPr lang="en-US" u="sng" dirty="0">
              <a:solidFill>
                <a:srgbClr val="0000FA"/>
              </a:solidFill>
              <a:sym typeface="Symbol" pitchFamily="18" charset="2"/>
            </a:endParaRPr>
          </a:p>
        </p:txBody>
      </p:sp>
      <p:sp>
        <p:nvSpPr>
          <p:cNvPr id="2" name="Title 1"/>
          <p:cNvSpPr>
            <a:spLocks noGrp="1"/>
          </p:cNvSpPr>
          <p:nvPr>
            <p:ph type="title" idx="4294967295"/>
          </p:nvPr>
        </p:nvSpPr>
        <p:spPr/>
        <p:txBody>
          <a:bodyPr/>
          <a:lstStyle/>
          <a:p>
            <a:pPr rtl="0" eaLnBrk="1" fontAlgn="base" hangingPunct="1"/>
            <a:r>
              <a:rPr lang="en-US" sz="2200" b="1" kern="1200" dirty="0" smtClean="0">
                <a:solidFill>
                  <a:srgbClr val="000096"/>
                </a:solidFill>
                <a:effectLst/>
                <a:latin typeface="Times New Roman" panose="02020603050405020304" pitchFamily="18" charset="0"/>
                <a:ea typeface="+mn-ea"/>
                <a:cs typeface="+mn-cs"/>
              </a:rPr>
              <a:t>GROUP  PROBLEM  SOLVING</a:t>
            </a:r>
            <a:r>
              <a:rPr lang="en-US" sz="2400" kern="1200" dirty="0" smtClean="0">
                <a:solidFill>
                  <a:srgbClr val="000096"/>
                </a:solidFill>
                <a:effectLst/>
                <a:latin typeface="Times New Roman" panose="02020603050405020304" pitchFamily="18" charset="0"/>
                <a:ea typeface="+mn-ea"/>
                <a:cs typeface="+mn-cs"/>
              </a:rPr>
              <a:t> (continued)</a:t>
            </a:r>
            <a:endParaRPr lang="en-US" dirty="0" smtClean="0">
              <a:solidFill>
                <a:srgbClr val="000096"/>
              </a:solidFill>
              <a:effectLst/>
            </a:endParaRPr>
          </a:p>
        </p:txBody>
      </p:sp>
      <p:pic>
        <p:nvPicPr>
          <p:cNvPr id="7" name="Picture 6"/>
          <p:cNvPicPr>
            <a:picLocks noChangeAspect="1"/>
          </p:cNvPicPr>
          <p:nvPr/>
        </p:nvPicPr>
        <p:blipFill>
          <a:blip r:embed="rId3"/>
          <a:stretch>
            <a:fillRect/>
          </a:stretch>
        </p:blipFill>
        <p:spPr>
          <a:xfrm>
            <a:off x="628650" y="1195909"/>
            <a:ext cx="3729139" cy="3045331"/>
          </a:xfrm>
          <a:prstGeom prst="rect">
            <a:avLst/>
          </a:prstGeom>
        </p:spPr>
      </p:pic>
      <p:sp>
        <p:nvSpPr>
          <p:cNvPr id="69" name="TextBox 68"/>
          <p:cNvSpPr txBox="1"/>
          <p:nvPr/>
        </p:nvSpPr>
        <p:spPr>
          <a:xfrm>
            <a:off x="5658475" y="4645817"/>
            <a:ext cx="3174267" cy="400110"/>
          </a:xfrm>
          <a:prstGeom prst="rect">
            <a:avLst/>
          </a:prstGeom>
          <a:noFill/>
        </p:spPr>
        <p:txBody>
          <a:bodyPr wrap="none" rtlCol="0">
            <a:spAutoFit/>
          </a:bodyPr>
          <a:lstStyle/>
          <a:p>
            <a:r>
              <a:rPr lang="en-US" sz="2000" b="1" i="1" dirty="0" smtClean="0">
                <a:solidFill>
                  <a:srgbClr val="FF0000"/>
                </a:solidFill>
              </a:rPr>
              <a:t>F</a:t>
            </a:r>
            <a:r>
              <a:rPr lang="en-US" sz="2000" dirty="0" smtClean="0"/>
              <a:t> = 346.4 </a:t>
            </a:r>
            <a:r>
              <a:rPr lang="en-US" sz="2000" b="1" i="1" dirty="0" err="1" smtClean="0">
                <a:solidFill>
                  <a:srgbClr val="FF0000"/>
                </a:solidFill>
              </a:rPr>
              <a:t>i</a:t>
            </a:r>
            <a:r>
              <a:rPr lang="en-US" sz="2000" b="1" i="1" dirty="0" smtClean="0">
                <a:solidFill>
                  <a:srgbClr val="FF0000"/>
                </a:solidFill>
              </a:rPr>
              <a:t> </a:t>
            </a:r>
            <a:r>
              <a:rPr lang="en-US" sz="2000" dirty="0" smtClean="0"/>
              <a:t>+ 200 </a:t>
            </a:r>
            <a:r>
              <a:rPr lang="en-US" sz="2000" b="1" i="1" dirty="0" smtClean="0">
                <a:solidFill>
                  <a:srgbClr val="FF0000"/>
                </a:solidFill>
              </a:rPr>
              <a:t>j</a:t>
            </a:r>
            <a:r>
              <a:rPr lang="en-US" sz="2000" dirty="0" smtClean="0"/>
              <a:t> + 692.8 </a:t>
            </a:r>
            <a:r>
              <a:rPr lang="en-US" sz="2000" b="1" i="1" dirty="0" smtClean="0">
                <a:solidFill>
                  <a:srgbClr val="FF0000"/>
                </a:solidFill>
              </a:rPr>
              <a:t>k</a:t>
            </a:r>
            <a:endParaRPr lang="en-US" sz="2000" b="1" i="1" dirty="0">
              <a:solidFill>
                <a:srgbClr val="FF0000"/>
              </a:solidFill>
            </a:endParaRPr>
          </a:p>
        </p:txBody>
      </p:sp>
      <p:grpSp>
        <p:nvGrpSpPr>
          <p:cNvPr id="70" name="Group 69"/>
          <p:cNvGrpSpPr/>
          <p:nvPr/>
        </p:nvGrpSpPr>
        <p:grpSpPr>
          <a:xfrm>
            <a:off x="4977591" y="1274827"/>
            <a:ext cx="3359005" cy="2826482"/>
            <a:chOff x="5410342" y="1089863"/>
            <a:chExt cx="3359005" cy="2826482"/>
          </a:xfrm>
        </p:grpSpPr>
        <p:cxnSp>
          <p:nvCxnSpPr>
            <p:cNvPr id="71" name="Straight Connector 70"/>
            <p:cNvCxnSpPr/>
            <p:nvPr/>
          </p:nvCxnSpPr>
          <p:spPr>
            <a:xfrm flipV="1">
              <a:off x="6262057" y="1589491"/>
              <a:ext cx="0" cy="21513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 Box 1055"/>
            <p:cNvSpPr txBox="1">
              <a:spLocks noChangeArrowheads="1"/>
            </p:cNvSpPr>
            <p:nvPr/>
          </p:nvSpPr>
          <p:spPr bwMode="auto">
            <a:xfrm>
              <a:off x="6326890" y="1089863"/>
              <a:ext cx="218694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u="sng" dirty="0">
                  <a:solidFill>
                    <a:srgbClr val="0000FA"/>
                  </a:solidFill>
                </a:rPr>
                <a:t>A FBD of the </a:t>
              </a:r>
              <a:r>
                <a:rPr lang="en-US" u="sng" dirty="0" smtClean="0">
                  <a:solidFill>
                    <a:srgbClr val="0000FA"/>
                  </a:solidFill>
                </a:rPr>
                <a:t>rod</a:t>
              </a:r>
              <a:endParaRPr lang="en-US" u="sng" dirty="0">
                <a:solidFill>
                  <a:srgbClr val="0000FA"/>
                </a:solidFill>
              </a:endParaRPr>
            </a:p>
          </p:txBody>
        </p:sp>
        <p:cxnSp>
          <p:nvCxnSpPr>
            <p:cNvPr id="73" name="Straight Connector 72"/>
            <p:cNvCxnSpPr/>
            <p:nvPr/>
          </p:nvCxnSpPr>
          <p:spPr>
            <a:xfrm>
              <a:off x="7043690" y="3073455"/>
              <a:ext cx="675938" cy="5535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262057" y="2400730"/>
              <a:ext cx="781633" cy="67272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7043690" y="2891854"/>
              <a:ext cx="949232" cy="16758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7985915" y="1899988"/>
              <a:ext cx="21022" cy="98630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8077014" y="2802205"/>
              <a:ext cx="316932" cy="438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023660" y="2891854"/>
              <a:ext cx="326648" cy="276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44840" y="2975647"/>
              <a:ext cx="337969" cy="3010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5904671" y="2498836"/>
              <a:ext cx="725109" cy="620336"/>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7362215" y="3208006"/>
              <a:ext cx="510523" cy="96438"/>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7918641" y="3139935"/>
              <a:ext cx="344608" cy="51251"/>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8350308" y="1812096"/>
              <a:ext cx="0" cy="989901"/>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a:off x="6780616" y="3073455"/>
              <a:ext cx="263074" cy="630680"/>
            </a:xfrm>
            <a:prstGeom prst="straightConnector1">
              <a:avLst/>
            </a:prstGeom>
            <a:ln w="38100">
              <a:solidFill>
                <a:srgbClr val="0000FA"/>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8013546" y="1810967"/>
              <a:ext cx="367499" cy="872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7395675" y="2772131"/>
              <a:ext cx="208046" cy="154761"/>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7624744" y="2954624"/>
              <a:ext cx="0" cy="301027"/>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H="1">
              <a:off x="6320756" y="2307046"/>
              <a:ext cx="367499" cy="872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6262057" y="2455414"/>
              <a:ext cx="0" cy="327538"/>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455870" y="3563018"/>
              <a:ext cx="280243" cy="353327"/>
            </a:xfrm>
            <a:prstGeom prst="rect">
              <a:avLst/>
            </a:prstGeom>
            <a:noFill/>
          </p:spPr>
          <p:txBody>
            <a:bodyPr wrap="none" rtlCol="0">
              <a:spAutoFit/>
            </a:bodyPr>
            <a:lstStyle/>
            <a:p>
              <a:r>
                <a:rPr lang="en-US" dirty="0" smtClean="0"/>
                <a:t>F</a:t>
              </a:r>
              <a:endParaRPr lang="en-US" dirty="0"/>
            </a:p>
          </p:txBody>
        </p:sp>
        <p:sp>
          <p:nvSpPr>
            <p:cNvPr id="91" name="Rectangle 90"/>
            <p:cNvSpPr/>
            <p:nvPr/>
          </p:nvSpPr>
          <p:spPr>
            <a:xfrm>
              <a:off x="8238224" y="1488620"/>
              <a:ext cx="382771" cy="353327"/>
            </a:xfrm>
            <a:prstGeom prst="rect">
              <a:avLst/>
            </a:prstGeom>
          </p:spPr>
          <p:txBody>
            <a:bodyPr wrap="none">
              <a:spAutoFit/>
            </a:bodyPr>
            <a:lstStyle/>
            <a:p>
              <a:r>
                <a:rPr lang="en-US" dirty="0" err="1" smtClean="0">
                  <a:sym typeface="Symbol" pitchFamily="18" charset="2"/>
                </a:rPr>
                <a:t>C</a:t>
              </a:r>
              <a:r>
                <a:rPr lang="en-US" baseline="-25000" dirty="0" err="1">
                  <a:sym typeface="Symbol" pitchFamily="18" charset="2"/>
                </a:rPr>
                <a:t>x</a:t>
              </a:r>
              <a:endParaRPr lang="en-US" dirty="0"/>
            </a:p>
          </p:txBody>
        </p:sp>
        <p:sp>
          <p:nvSpPr>
            <p:cNvPr id="92" name="Rectangle 91"/>
            <p:cNvSpPr/>
            <p:nvPr/>
          </p:nvSpPr>
          <p:spPr>
            <a:xfrm>
              <a:off x="7600037" y="1405378"/>
              <a:ext cx="382771" cy="353327"/>
            </a:xfrm>
            <a:prstGeom prst="rect">
              <a:avLst/>
            </a:prstGeom>
          </p:spPr>
          <p:txBody>
            <a:bodyPr wrap="none">
              <a:spAutoFit/>
            </a:bodyPr>
            <a:lstStyle/>
            <a:p>
              <a:r>
                <a:rPr lang="en-US" dirty="0" smtClean="0">
                  <a:sym typeface="Symbol" pitchFamily="18" charset="2"/>
                </a:rPr>
                <a:t>C</a:t>
              </a:r>
              <a:r>
                <a:rPr lang="en-US" baseline="-25000" dirty="0">
                  <a:sym typeface="Symbol" pitchFamily="18" charset="2"/>
                </a:rPr>
                <a:t>y</a:t>
              </a:r>
              <a:endParaRPr lang="en-US" dirty="0"/>
            </a:p>
          </p:txBody>
        </p:sp>
        <p:sp>
          <p:nvSpPr>
            <p:cNvPr id="93" name="Rectangle 92"/>
            <p:cNvSpPr/>
            <p:nvPr/>
          </p:nvSpPr>
          <p:spPr>
            <a:xfrm>
              <a:off x="7323416" y="2488487"/>
              <a:ext cx="382771" cy="353327"/>
            </a:xfrm>
            <a:prstGeom prst="rect">
              <a:avLst/>
            </a:prstGeom>
          </p:spPr>
          <p:txBody>
            <a:bodyPr wrap="none">
              <a:spAutoFit/>
            </a:bodyPr>
            <a:lstStyle/>
            <a:p>
              <a:r>
                <a:rPr lang="en-US" dirty="0" smtClean="0">
                  <a:sym typeface="Symbol" pitchFamily="18" charset="2"/>
                </a:rPr>
                <a:t>B</a:t>
              </a:r>
              <a:r>
                <a:rPr lang="en-US" baseline="-25000" dirty="0">
                  <a:sym typeface="Symbol" pitchFamily="18" charset="2"/>
                </a:rPr>
                <a:t>y</a:t>
              </a:r>
              <a:endParaRPr lang="en-US" dirty="0"/>
            </a:p>
          </p:txBody>
        </p:sp>
        <p:sp>
          <p:nvSpPr>
            <p:cNvPr id="94" name="Rectangle 93"/>
            <p:cNvSpPr/>
            <p:nvPr/>
          </p:nvSpPr>
          <p:spPr>
            <a:xfrm>
              <a:off x="7294004" y="2920226"/>
              <a:ext cx="373571" cy="353327"/>
            </a:xfrm>
            <a:prstGeom prst="rect">
              <a:avLst/>
            </a:prstGeom>
          </p:spPr>
          <p:txBody>
            <a:bodyPr wrap="none">
              <a:spAutoFit/>
            </a:bodyPr>
            <a:lstStyle/>
            <a:p>
              <a:r>
                <a:rPr lang="en-US" dirty="0" err="1">
                  <a:sym typeface="Symbol" pitchFamily="18" charset="2"/>
                </a:rPr>
                <a:t>B</a:t>
              </a:r>
              <a:r>
                <a:rPr lang="en-US" baseline="-25000" dirty="0" err="1" smtClean="0">
                  <a:sym typeface="Symbol" pitchFamily="18" charset="2"/>
                </a:rPr>
                <a:t>z</a:t>
              </a:r>
              <a:endParaRPr lang="en-US" dirty="0"/>
            </a:p>
          </p:txBody>
        </p:sp>
        <p:sp>
          <p:nvSpPr>
            <p:cNvPr id="95" name="Rectangle 94"/>
            <p:cNvSpPr/>
            <p:nvPr/>
          </p:nvSpPr>
          <p:spPr>
            <a:xfrm>
              <a:off x="6566508" y="2000282"/>
              <a:ext cx="395916" cy="353327"/>
            </a:xfrm>
            <a:prstGeom prst="rect">
              <a:avLst/>
            </a:prstGeom>
          </p:spPr>
          <p:txBody>
            <a:bodyPr wrap="none">
              <a:spAutoFit/>
            </a:bodyPr>
            <a:lstStyle/>
            <a:p>
              <a:r>
                <a:rPr lang="en-US" dirty="0" smtClean="0">
                  <a:sym typeface="Symbol" pitchFamily="18" charset="2"/>
                </a:rPr>
                <a:t>A</a:t>
              </a:r>
              <a:r>
                <a:rPr lang="en-US" baseline="-25000" dirty="0">
                  <a:sym typeface="Symbol" pitchFamily="18" charset="2"/>
                </a:rPr>
                <a:t>x</a:t>
              </a:r>
              <a:endParaRPr lang="en-US" dirty="0"/>
            </a:p>
          </p:txBody>
        </p:sp>
        <p:sp>
          <p:nvSpPr>
            <p:cNvPr id="96" name="Rectangle 95"/>
            <p:cNvSpPr/>
            <p:nvPr/>
          </p:nvSpPr>
          <p:spPr>
            <a:xfrm>
              <a:off x="6207592" y="2473047"/>
              <a:ext cx="386715" cy="353327"/>
            </a:xfrm>
            <a:prstGeom prst="rect">
              <a:avLst/>
            </a:prstGeom>
          </p:spPr>
          <p:txBody>
            <a:bodyPr wrap="none">
              <a:spAutoFit/>
            </a:bodyPr>
            <a:lstStyle/>
            <a:p>
              <a:r>
                <a:rPr lang="en-US" dirty="0" err="1" smtClean="0">
                  <a:sym typeface="Symbol" pitchFamily="18" charset="2"/>
                </a:rPr>
                <a:t>A</a:t>
              </a:r>
              <a:r>
                <a:rPr lang="en-US" baseline="-25000" dirty="0" err="1" smtClean="0">
                  <a:sym typeface="Symbol" pitchFamily="18" charset="2"/>
                </a:rPr>
                <a:t>z</a:t>
              </a:r>
              <a:endParaRPr lang="en-US" dirty="0"/>
            </a:p>
          </p:txBody>
        </p:sp>
        <p:sp>
          <p:nvSpPr>
            <p:cNvPr id="97" name="Rectangle 96"/>
            <p:cNvSpPr/>
            <p:nvPr/>
          </p:nvSpPr>
          <p:spPr>
            <a:xfrm>
              <a:off x="7680275" y="3513076"/>
              <a:ext cx="267099" cy="353327"/>
            </a:xfrm>
            <a:prstGeom prst="rect">
              <a:avLst/>
            </a:prstGeom>
          </p:spPr>
          <p:txBody>
            <a:bodyPr wrap="none">
              <a:spAutoFit/>
            </a:bodyPr>
            <a:lstStyle/>
            <a:p>
              <a:r>
                <a:rPr lang="en-US" dirty="0">
                  <a:sym typeface="Symbol" pitchFamily="18" charset="2"/>
                </a:rPr>
                <a:t>y</a:t>
              </a:r>
              <a:endParaRPr lang="en-US" dirty="0"/>
            </a:p>
          </p:txBody>
        </p:sp>
        <p:sp>
          <p:nvSpPr>
            <p:cNvPr id="98" name="Rectangle 97"/>
            <p:cNvSpPr/>
            <p:nvPr/>
          </p:nvSpPr>
          <p:spPr>
            <a:xfrm>
              <a:off x="5410342" y="2149071"/>
              <a:ext cx="267099" cy="353327"/>
            </a:xfrm>
            <a:prstGeom prst="rect">
              <a:avLst/>
            </a:prstGeom>
          </p:spPr>
          <p:txBody>
            <a:bodyPr wrap="none">
              <a:spAutoFit/>
            </a:bodyPr>
            <a:lstStyle/>
            <a:p>
              <a:r>
                <a:rPr lang="en-US" dirty="0" smtClean="0">
                  <a:sym typeface="Symbol" pitchFamily="18" charset="2"/>
                </a:rPr>
                <a:t>x</a:t>
              </a:r>
              <a:endParaRPr lang="en-US" dirty="0"/>
            </a:p>
          </p:txBody>
        </p:sp>
        <p:sp>
          <p:nvSpPr>
            <p:cNvPr id="99" name="Rectangle 98"/>
            <p:cNvSpPr/>
            <p:nvPr/>
          </p:nvSpPr>
          <p:spPr>
            <a:xfrm>
              <a:off x="5953638" y="1199490"/>
              <a:ext cx="253954" cy="353327"/>
            </a:xfrm>
            <a:prstGeom prst="rect">
              <a:avLst/>
            </a:prstGeom>
          </p:spPr>
          <p:txBody>
            <a:bodyPr wrap="none">
              <a:spAutoFit/>
            </a:bodyPr>
            <a:lstStyle/>
            <a:p>
              <a:r>
                <a:rPr lang="en-US" dirty="0" smtClean="0">
                  <a:sym typeface="Symbol" pitchFamily="18" charset="2"/>
                </a:rPr>
                <a:t>z</a:t>
              </a:r>
              <a:endParaRPr lang="en-US" dirty="0"/>
            </a:p>
          </p:txBody>
        </p:sp>
        <p:sp>
          <p:nvSpPr>
            <p:cNvPr id="100" name="Rectangle 99"/>
            <p:cNvSpPr/>
            <p:nvPr/>
          </p:nvSpPr>
          <p:spPr>
            <a:xfrm>
              <a:off x="8360286" y="2135590"/>
              <a:ext cx="409061" cy="277614"/>
            </a:xfrm>
            <a:prstGeom prst="rect">
              <a:avLst/>
            </a:prstGeom>
          </p:spPr>
          <p:txBody>
            <a:bodyPr wrap="none">
              <a:spAutoFit/>
            </a:bodyPr>
            <a:lstStyle/>
            <a:p>
              <a:r>
                <a:rPr lang="en-US" sz="1600" dirty="0" smtClean="0">
                  <a:sym typeface="Symbol" pitchFamily="18" charset="2"/>
                </a:rPr>
                <a:t>2 m</a:t>
              </a:r>
              <a:endParaRPr lang="en-US" sz="1600" dirty="0"/>
            </a:p>
          </p:txBody>
        </p:sp>
        <p:sp>
          <p:nvSpPr>
            <p:cNvPr id="101" name="Rectangle 100"/>
            <p:cNvSpPr/>
            <p:nvPr/>
          </p:nvSpPr>
          <p:spPr>
            <a:xfrm>
              <a:off x="8023660" y="3121065"/>
              <a:ext cx="619375" cy="277614"/>
            </a:xfrm>
            <a:prstGeom prst="rect">
              <a:avLst/>
            </a:prstGeom>
          </p:spPr>
          <p:txBody>
            <a:bodyPr wrap="none">
              <a:spAutoFit/>
            </a:bodyPr>
            <a:lstStyle/>
            <a:p>
              <a:r>
                <a:rPr lang="en-US" sz="1600" dirty="0" smtClean="0">
                  <a:sym typeface="Symbol" pitchFamily="18" charset="2"/>
                </a:rPr>
                <a:t>0.75 m</a:t>
              </a:r>
              <a:endParaRPr lang="en-US" sz="1600" dirty="0"/>
            </a:p>
          </p:txBody>
        </p:sp>
        <p:sp>
          <p:nvSpPr>
            <p:cNvPr id="102" name="Rectangle 101"/>
            <p:cNvSpPr/>
            <p:nvPr/>
          </p:nvSpPr>
          <p:spPr>
            <a:xfrm>
              <a:off x="7541124" y="3260430"/>
              <a:ext cx="409061" cy="277614"/>
            </a:xfrm>
            <a:prstGeom prst="rect">
              <a:avLst/>
            </a:prstGeom>
          </p:spPr>
          <p:txBody>
            <a:bodyPr wrap="none">
              <a:spAutoFit/>
            </a:bodyPr>
            <a:lstStyle/>
            <a:p>
              <a:r>
                <a:rPr lang="en-US" sz="1600" dirty="0">
                  <a:sym typeface="Symbol" pitchFamily="18" charset="2"/>
                </a:rPr>
                <a:t>1</a:t>
              </a:r>
              <a:r>
                <a:rPr lang="en-US" sz="1600" dirty="0" smtClean="0">
                  <a:sym typeface="Symbol" pitchFamily="18" charset="2"/>
                </a:rPr>
                <a:t> m</a:t>
              </a:r>
              <a:endParaRPr lang="en-US" sz="1600" dirty="0"/>
            </a:p>
          </p:txBody>
        </p:sp>
        <p:sp>
          <p:nvSpPr>
            <p:cNvPr id="103" name="Rectangle 102"/>
            <p:cNvSpPr/>
            <p:nvPr/>
          </p:nvSpPr>
          <p:spPr>
            <a:xfrm>
              <a:off x="5930753" y="2759460"/>
              <a:ext cx="409061" cy="277614"/>
            </a:xfrm>
            <a:prstGeom prst="rect">
              <a:avLst/>
            </a:prstGeom>
          </p:spPr>
          <p:txBody>
            <a:bodyPr wrap="none">
              <a:spAutoFit/>
            </a:bodyPr>
            <a:lstStyle/>
            <a:p>
              <a:r>
                <a:rPr lang="en-US" sz="1600" dirty="0" smtClean="0">
                  <a:sym typeface="Symbol" pitchFamily="18" charset="2"/>
                </a:rPr>
                <a:t>2 m</a:t>
              </a:r>
              <a:endParaRPr lang="en-US" sz="1600" dirty="0"/>
            </a:p>
          </p:txBody>
        </p:sp>
        <p:cxnSp>
          <p:nvCxnSpPr>
            <p:cNvPr id="104" name="Straight Arrow Connector 103"/>
            <p:cNvCxnSpPr/>
            <p:nvPr/>
          </p:nvCxnSpPr>
          <p:spPr>
            <a:xfrm flipH="1" flipV="1">
              <a:off x="7770574" y="1758504"/>
              <a:ext cx="208046" cy="154761"/>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a:off x="5609968" y="2397211"/>
              <a:ext cx="704335" cy="1606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6455870" y="3037074"/>
              <a:ext cx="587820" cy="128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2"/>
          </p:nvPr>
        </p:nvSpPr>
        <p:spPr/>
        <p:txBody>
          <a:bodyPr/>
          <a:lstStyle/>
          <a:p>
            <a:fld id="{DC3AEFEB-B207-4D33-A191-2D8E3187E430}" type="slidenum">
              <a:rPr lang="en-US" smtClean="0"/>
              <a:pPr/>
              <a:t>51</a:t>
            </a:fld>
            <a:endParaRPr lang="en-US"/>
          </a:p>
        </p:txBody>
      </p:sp>
    </p:spTree>
    <p:extLst>
      <p:ext uri="{BB962C8B-B14F-4D97-AF65-F5344CB8AC3E}">
        <p14:creationId xmlns:p14="http://schemas.microsoft.com/office/powerpoint/2010/main" val="248358452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3276"/>
                                        </p:tgtEl>
                                        <p:attrNameLst>
                                          <p:attrName>style.visibility</p:attrName>
                                        </p:attrNameLst>
                                      </p:cBhvr>
                                      <p:to>
                                        <p:strVal val="visible"/>
                                      </p:to>
                                    </p:set>
                                    <p:anim calcmode="lin" valueType="num">
                                      <p:cBhvr additive="base">
                                        <p:cTn id="18" dur="500" fill="hold"/>
                                        <p:tgtEl>
                                          <p:spTgt spid="53276"/>
                                        </p:tgtEl>
                                        <p:attrNameLst>
                                          <p:attrName>ppt_x</p:attrName>
                                        </p:attrNameLst>
                                      </p:cBhvr>
                                      <p:tavLst>
                                        <p:tav tm="0">
                                          <p:val>
                                            <p:strVal val="0-#ppt_w/2"/>
                                          </p:val>
                                        </p:tav>
                                        <p:tav tm="100000">
                                          <p:val>
                                            <p:strVal val="#ppt_x"/>
                                          </p:val>
                                        </p:tav>
                                      </p:tavLst>
                                    </p:anim>
                                    <p:anim calcmode="lin" valueType="num">
                                      <p:cBhvr additive="base">
                                        <p:cTn id="19" dur="500" fill="hold"/>
                                        <p:tgtEl>
                                          <p:spTgt spid="5327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76" grpId="0" autoUpdateAnimBg="0"/>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rtl="0" eaLnBrk="1" fontAlgn="base" hangingPunct="1"/>
            <a:r>
              <a:rPr lang="en-US" sz="2200" b="1" kern="1200" dirty="0" smtClean="0">
                <a:solidFill>
                  <a:srgbClr val="000096"/>
                </a:solidFill>
                <a:effectLst/>
                <a:latin typeface="Times New Roman" panose="02020603050405020304" pitchFamily="18" charset="0"/>
                <a:ea typeface="+mn-ea"/>
                <a:cs typeface="+mn-cs"/>
              </a:rPr>
              <a:t>GROUP  PROBLEM  SOLVING</a:t>
            </a:r>
            <a:r>
              <a:rPr lang="en-US" sz="2400" kern="1200" dirty="0" smtClean="0">
                <a:solidFill>
                  <a:srgbClr val="000096"/>
                </a:solidFill>
                <a:effectLst/>
                <a:latin typeface="Times New Roman" panose="02020603050405020304" pitchFamily="18" charset="0"/>
                <a:ea typeface="+mn-ea"/>
                <a:cs typeface="+mn-cs"/>
              </a:rPr>
              <a:t> (continued)</a:t>
            </a:r>
            <a:endParaRPr lang="en-US" dirty="0" smtClean="0">
              <a:solidFill>
                <a:srgbClr val="000096"/>
              </a:solidFill>
              <a:effectLst/>
            </a:endParaRPr>
          </a:p>
        </p:txBody>
      </p:sp>
      <p:sp>
        <p:nvSpPr>
          <p:cNvPr id="43" name="Text Box 1052"/>
          <p:cNvSpPr txBox="1">
            <a:spLocks noChangeArrowheads="1"/>
          </p:cNvSpPr>
          <p:nvPr/>
        </p:nvSpPr>
        <p:spPr bwMode="auto">
          <a:xfrm>
            <a:off x="574743" y="1180793"/>
            <a:ext cx="4252268" cy="207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0"/>
              </a:spcBef>
              <a:spcAft>
                <a:spcPts val="600"/>
              </a:spcAft>
            </a:pPr>
            <a:r>
              <a:rPr lang="en-US" dirty="0"/>
              <a:t>Applying scalar equations of </a:t>
            </a:r>
            <a:r>
              <a:rPr lang="en-US" dirty="0" smtClean="0"/>
              <a:t/>
            </a:r>
            <a:br>
              <a:rPr lang="en-US" dirty="0" smtClean="0"/>
            </a:br>
            <a:r>
              <a:rPr lang="en-US" dirty="0" smtClean="0"/>
              <a:t>equilibrium, </a:t>
            </a:r>
            <a:r>
              <a:rPr lang="en-US" dirty="0"/>
              <a:t>we get</a:t>
            </a: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a:sym typeface="Symbol" pitchFamily="18" charset="2"/>
              </a:rPr>
              <a:t>x</a:t>
            </a:r>
            <a:r>
              <a:rPr lang="en-US" baseline="-25000" dirty="0" smtClean="0">
                <a:sym typeface="Symbol" pitchFamily="18" charset="2"/>
              </a:rPr>
              <a:t>  </a:t>
            </a:r>
            <a:r>
              <a:rPr lang="en-US" dirty="0">
                <a:sym typeface="Symbol" pitchFamily="18" charset="2"/>
              </a:rPr>
              <a:t>=  </a:t>
            </a:r>
            <a:r>
              <a:rPr lang="en-US" dirty="0"/>
              <a:t>A</a:t>
            </a:r>
            <a:r>
              <a:rPr lang="en-US" baseline="-25000" dirty="0"/>
              <a:t>x</a:t>
            </a:r>
            <a:r>
              <a:rPr lang="en-US" dirty="0"/>
              <a:t> + </a:t>
            </a:r>
            <a:r>
              <a:rPr lang="en-US" dirty="0" err="1"/>
              <a:t>C</a:t>
            </a:r>
            <a:r>
              <a:rPr lang="en-US" baseline="-25000" dirty="0" err="1"/>
              <a:t>x</a:t>
            </a:r>
            <a:r>
              <a:rPr lang="en-US" dirty="0"/>
              <a:t> + </a:t>
            </a:r>
            <a:r>
              <a:rPr lang="en-US" dirty="0" smtClean="0"/>
              <a:t>346.4 </a:t>
            </a:r>
            <a:r>
              <a:rPr lang="en-US" dirty="0"/>
              <a:t>= </a:t>
            </a:r>
            <a:r>
              <a:rPr lang="en-US" dirty="0" smtClean="0"/>
              <a:t>0         </a:t>
            </a:r>
            <a:r>
              <a:rPr lang="en-US" sz="1800" dirty="0" smtClean="0">
                <a:solidFill>
                  <a:schemeClr val="tx2"/>
                </a:solidFill>
              </a:rPr>
              <a:t>(1)</a:t>
            </a: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y</a:t>
            </a:r>
            <a:r>
              <a:rPr lang="en-US" baseline="-25000" dirty="0" smtClean="0">
                <a:sym typeface="Symbol" pitchFamily="18" charset="2"/>
              </a:rPr>
              <a:t>  </a:t>
            </a:r>
            <a:r>
              <a:rPr lang="en-US" dirty="0">
                <a:sym typeface="Symbol" pitchFamily="18" charset="2"/>
              </a:rPr>
              <a:t>= </a:t>
            </a:r>
            <a:r>
              <a:rPr lang="en-US" dirty="0" smtClean="0">
                <a:sym typeface="Symbol" pitchFamily="18" charset="2"/>
              </a:rPr>
              <a:t> </a:t>
            </a:r>
            <a:r>
              <a:rPr lang="en-US" dirty="0"/>
              <a:t>200 + B</a:t>
            </a:r>
            <a:r>
              <a:rPr lang="en-US" baseline="-25000" dirty="0"/>
              <a:t>y</a:t>
            </a:r>
            <a:r>
              <a:rPr lang="en-US" dirty="0"/>
              <a:t> + C</a:t>
            </a:r>
            <a:r>
              <a:rPr lang="en-US" baseline="-25000" dirty="0"/>
              <a:t>y</a:t>
            </a:r>
            <a:r>
              <a:rPr lang="en-US" dirty="0"/>
              <a:t> = </a:t>
            </a:r>
            <a:r>
              <a:rPr lang="en-US" dirty="0" smtClean="0"/>
              <a:t>0            </a:t>
            </a:r>
            <a:r>
              <a:rPr lang="en-US" sz="1800" dirty="0" smtClean="0">
                <a:solidFill>
                  <a:schemeClr val="tx2"/>
                </a:solidFill>
              </a:rPr>
              <a:t>(2)</a:t>
            </a: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F</a:t>
            </a:r>
            <a:r>
              <a:rPr lang="en-US" baseline="-25000" dirty="0" err="1" smtClean="0">
                <a:sym typeface="Symbol" pitchFamily="18" charset="2"/>
              </a:rPr>
              <a:t>z</a:t>
            </a:r>
            <a:r>
              <a:rPr lang="en-US" baseline="-25000" dirty="0" smtClean="0">
                <a:sym typeface="Symbol" pitchFamily="18" charset="2"/>
              </a:rPr>
              <a:t>  </a:t>
            </a:r>
            <a:r>
              <a:rPr lang="en-US" dirty="0">
                <a:sym typeface="Symbol" pitchFamily="18" charset="2"/>
              </a:rPr>
              <a:t>=  </a:t>
            </a:r>
            <a:r>
              <a:rPr lang="en-US" dirty="0" err="1"/>
              <a:t>A</a:t>
            </a:r>
            <a:r>
              <a:rPr lang="en-US" baseline="-25000" dirty="0" err="1"/>
              <a:t>z</a:t>
            </a:r>
            <a:r>
              <a:rPr lang="en-US" dirty="0"/>
              <a:t> + </a:t>
            </a:r>
            <a:r>
              <a:rPr lang="en-US" dirty="0" err="1"/>
              <a:t>B</a:t>
            </a:r>
            <a:r>
              <a:rPr lang="en-US" baseline="-25000" dirty="0" err="1"/>
              <a:t>z</a:t>
            </a:r>
            <a:r>
              <a:rPr lang="en-US" dirty="0"/>
              <a:t> </a:t>
            </a:r>
            <a:r>
              <a:rPr lang="pl-PL" dirty="0"/>
              <a:t>–</a:t>
            </a:r>
            <a:r>
              <a:rPr lang="en-US" dirty="0" smtClean="0"/>
              <a:t> 692.8 </a:t>
            </a:r>
            <a:r>
              <a:rPr lang="en-US" dirty="0"/>
              <a:t>= </a:t>
            </a:r>
            <a:r>
              <a:rPr lang="en-US" dirty="0" smtClean="0"/>
              <a:t>0          </a:t>
            </a:r>
            <a:r>
              <a:rPr lang="en-US" sz="1800" dirty="0" smtClean="0">
                <a:solidFill>
                  <a:schemeClr val="tx2"/>
                </a:solidFill>
              </a:rPr>
              <a:t>(</a:t>
            </a:r>
            <a:r>
              <a:rPr lang="en-US" sz="1800" dirty="0">
                <a:solidFill>
                  <a:schemeClr val="tx2"/>
                </a:solidFill>
              </a:rPr>
              <a:t>3</a:t>
            </a:r>
            <a:r>
              <a:rPr lang="en-US" sz="1800" dirty="0" smtClean="0">
                <a:solidFill>
                  <a:schemeClr val="tx2"/>
                </a:solidFill>
              </a:rPr>
              <a:t>)</a:t>
            </a:r>
            <a:r>
              <a:rPr lang="en-US" sz="1800" dirty="0" smtClean="0"/>
              <a:t> </a:t>
            </a:r>
          </a:p>
        </p:txBody>
      </p:sp>
      <p:sp>
        <p:nvSpPr>
          <p:cNvPr id="44" name="Text Box 1052"/>
          <p:cNvSpPr txBox="1">
            <a:spLocks noChangeArrowheads="1"/>
          </p:cNvSpPr>
          <p:nvPr/>
        </p:nvSpPr>
        <p:spPr bwMode="auto">
          <a:xfrm>
            <a:off x="532767" y="3515926"/>
            <a:ext cx="535058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ts val="0"/>
              </a:spcBef>
              <a:spcAft>
                <a:spcPts val="600"/>
              </a:spcAft>
            </a:pPr>
            <a:r>
              <a:rPr lang="en-US" dirty="0" smtClean="0">
                <a:sym typeface="Symbol" pitchFamily="18" charset="2"/>
              </a:rPr>
              <a:t> </a:t>
            </a:r>
            <a:r>
              <a:rPr lang="en-US" dirty="0" err="1" smtClean="0">
                <a:sym typeface="Symbol" pitchFamily="18" charset="2"/>
              </a:rPr>
              <a:t>M</a:t>
            </a:r>
            <a:r>
              <a:rPr lang="en-US" baseline="-25000" dirty="0" err="1" smtClean="0">
                <a:sym typeface="Symbol" pitchFamily="18" charset="2"/>
              </a:rPr>
              <a:t>x</a:t>
            </a:r>
            <a:r>
              <a:rPr lang="en-US" dirty="0" smtClean="0">
                <a:sym typeface="Symbol" pitchFamily="18" charset="2"/>
              </a:rPr>
              <a:t> </a:t>
            </a:r>
            <a:r>
              <a:rPr lang="en-US" dirty="0">
                <a:sym typeface="Symbol" pitchFamily="18" charset="2"/>
              </a:rPr>
              <a:t>= </a:t>
            </a:r>
            <a:r>
              <a:rPr lang="pl-PL" dirty="0"/>
              <a:t>–</a:t>
            </a:r>
            <a:r>
              <a:rPr lang="en-US" dirty="0" smtClean="0"/>
              <a:t> </a:t>
            </a:r>
            <a:r>
              <a:rPr lang="pl-PL" dirty="0" smtClean="0"/>
              <a:t>C</a:t>
            </a:r>
            <a:r>
              <a:rPr lang="pl-PL" baseline="-25000" dirty="0" smtClean="0"/>
              <a:t>y</a:t>
            </a:r>
            <a:r>
              <a:rPr lang="en-US" baseline="-25000" dirty="0" smtClean="0"/>
              <a:t> </a:t>
            </a:r>
            <a:r>
              <a:rPr lang="pl-PL" dirty="0" smtClean="0"/>
              <a:t>(</a:t>
            </a:r>
            <a:r>
              <a:rPr lang="pl-PL" dirty="0"/>
              <a:t>2) + </a:t>
            </a:r>
            <a:r>
              <a:rPr lang="pl-PL" dirty="0" smtClean="0"/>
              <a:t>B</a:t>
            </a:r>
            <a:r>
              <a:rPr lang="pl-PL" baseline="-25000" dirty="0" smtClean="0"/>
              <a:t>z</a:t>
            </a:r>
            <a:r>
              <a:rPr lang="en-US" baseline="-25000" dirty="0" smtClean="0"/>
              <a:t> </a:t>
            </a:r>
            <a:r>
              <a:rPr lang="pl-PL" dirty="0" smtClean="0"/>
              <a:t>(</a:t>
            </a:r>
            <a:r>
              <a:rPr lang="pl-PL" dirty="0"/>
              <a:t>2) –</a:t>
            </a:r>
            <a:r>
              <a:rPr lang="pl-PL" dirty="0" smtClean="0"/>
              <a:t> 692.8(2</a:t>
            </a:r>
            <a:r>
              <a:rPr lang="pl-PL" dirty="0"/>
              <a:t>) = </a:t>
            </a:r>
            <a:r>
              <a:rPr lang="pl-PL" dirty="0" smtClean="0"/>
              <a:t>0</a:t>
            </a:r>
            <a:r>
              <a:rPr lang="en-US" dirty="0" smtClean="0"/>
              <a:t>     </a:t>
            </a:r>
            <a:r>
              <a:rPr lang="en-US" sz="1800" dirty="0" smtClean="0">
                <a:solidFill>
                  <a:schemeClr val="tx2"/>
                </a:solidFill>
              </a:rPr>
              <a:t>(4)</a:t>
            </a:r>
          </a:p>
          <a:p>
            <a:pPr eaLnBrk="1" hangingPunct="1">
              <a:spcBef>
                <a:spcPts val="0"/>
              </a:spcBef>
              <a:spcAft>
                <a:spcPts val="600"/>
              </a:spcAft>
            </a:pPr>
            <a:r>
              <a:rPr lang="en-US" dirty="0" smtClean="0">
                <a:sym typeface="Symbol" pitchFamily="18" charset="2"/>
              </a:rPr>
              <a:t> M</a:t>
            </a:r>
            <a:r>
              <a:rPr lang="en-US" baseline="-25000" dirty="0" smtClean="0">
                <a:sym typeface="Symbol" pitchFamily="18" charset="2"/>
              </a:rPr>
              <a:t>y</a:t>
            </a:r>
            <a:r>
              <a:rPr lang="en-US" dirty="0" smtClean="0">
                <a:sym typeface="Symbol" pitchFamily="18" charset="2"/>
              </a:rPr>
              <a:t> </a:t>
            </a:r>
            <a:r>
              <a:rPr lang="en-US" dirty="0">
                <a:sym typeface="Symbol" pitchFamily="18" charset="2"/>
              </a:rPr>
              <a:t>= </a:t>
            </a:r>
            <a:r>
              <a:rPr lang="en-US" dirty="0" err="1" smtClean="0"/>
              <a:t>B</a:t>
            </a:r>
            <a:r>
              <a:rPr lang="en-US" baseline="-25000" dirty="0" err="1" smtClean="0"/>
              <a:t>z</a:t>
            </a:r>
            <a:r>
              <a:rPr lang="en-US" baseline="-25000" dirty="0" smtClean="0"/>
              <a:t> </a:t>
            </a:r>
            <a:r>
              <a:rPr lang="en-US" dirty="0" smtClean="0"/>
              <a:t>(</a:t>
            </a:r>
            <a:r>
              <a:rPr lang="en-US" dirty="0"/>
              <a:t>1) + </a:t>
            </a:r>
            <a:r>
              <a:rPr lang="en-US" dirty="0" err="1" smtClean="0"/>
              <a:t>C</a:t>
            </a:r>
            <a:r>
              <a:rPr lang="en-US" baseline="-25000" dirty="0" err="1" smtClean="0"/>
              <a:t>x</a:t>
            </a:r>
            <a:r>
              <a:rPr lang="en-US" baseline="-25000" dirty="0" smtClean="0"/>
              <a:t> </a:t>
            </a:r>
            <a:r>
              <a:rPr lang="en-US" dirty="0" smtClean="0"/>
              <a:t>(</a:t>
            </a:r>
            <a:r>
              <a:rPr lang="en-US" dirty="0"/>
              <a:t>2) = </a:t>
            </a:r>
            <a:r>
              <a:rPr lang="en-US" dirty="0" smtClean="0"/>
              <a:t>0                          </a:t>
            </a:r>
            <a:r>
              <a:rPr lang="en-US" sz="1800" dirty="0" smtClean="0">
                <a:solidFill>
                  <a:schemeClr val="tx2"/>
                </a:solidFill>
              </a:rPr>
              <a:t>(5)</a:t>
            </a:r>
          </a:p>
          <a:p>
            <a:pPr eaLnBrk="1" hangingPunct="1">
              <a:spcBef>
                <a:spcPts val="0"/>
              </a:spcBef>
              <a:spcAft>
                <a:spcPts val="600"/>
              </a:spcAft>
            </a:pPr>
            <a:r>
              <a:rPr lang="en-US" dirty="0" smtClean="0">
                <a:sym typeface="Symbol" pitchFamily="18" charset="2"/>
              </a:rPr>
              <a:t> </a:t>
            </a:r>
            <a:r>
              <a:rPr lang="en-US" dirty="0" err="1" smtClean="0">
                <a:sym typeface="Symbol" pitchFamily="18" charset="2"/>
              </a:rPr>
              <a:t>M</a:t>
            </a:r>
            <a:r>
              <a:rPr lang="en-US" baseline="-25000" dirty="0" err="1" smtClean="0">
                <a:sym typeface="Symbol" pitchFamily="18" charset="2"/>
              </a:rPr>
              <a:t>z</a:t>
            </a:r>
            <a:r>
              <a:rPr lang="en-US" dirty="0" smtClean="0">
                <a:sym typeface="Symbol" pitchFamily="18" charset="2"/>
              </a:rPr>
              <a:t> = </a:t>
            </a:r>
            <a:r>
              <a:rPr lang="pl-PL" dirty="0" smtClean="0"/>
              <a:t>–</a:t>
            </a:r>
            <a:r>
              <a:rPr lang="en-US" dirty="0" smtClean="0"/>
              <a:t> </a:t>
            </a:r>
            <a:r>
              <a:rPr lang="pl-PL" dirty="0" smtClean="0"/>
              <a:t>C</a:t>
            </a:r>
            <a:r>
              <a:rPr lang="pl-PL" baseline="-25000" dirty="0" smtClean="0"/>
              <a:t>y</a:t>
            </a:r>
            <a:r>
              <a:rPr lang="en-US" baseline="-25000" dirty="0" smtClean="0"/>
              <a:t> </a:t>
            </a:r>
            <a:r>
              <a:rPr lang="pl-PL" dirty="0" smtClean="0"/>
              <a:t>(1.75) –</a:t>
            </a:r>
            <a:r>
              <a:rPr lang="en-US" dirty="0" smtClean="0"/>
              <a:t> </a:t>
            </a:r>
            <a:r>
              <a:rPr lang="pl-PL" dirty="0" smtClean="0"/>
              <a:t>C</a:t>
            </a:r>
            <a:r>
              <a:rPr lang="pl-PL" baseline="-25000" dirty="0" smtClean="0"/>
              <a:t>x</a:t>
            </a:r>
            <a:r>
              <a:rPr lang="en-US" baseline="-25000" dirty="0" smtClean="0"/>
              <a:t> </a:t>
            </a:r>
            <a:r>
              <a:rPr lang="pl-PL" dirty="0" smtClean="0"/>
              <a:t>(2) – B</a:t>
            </a:r>
            <a:r>
              <a:rPr lang="pl-PL" baseline="-25000" dirty="0" smtClean="0"/>
              <a:t>y</a:t>
            </a:r>
            <a:r>
              <a:rPr lang="en-US" baseline="-25000" dirty="0" smtClean="0"/>
              <a:t> </a:t>
            </a:r>
            <a:r>
              <a:rPr lang="pl-PL" dirty="0" smtClean="0"/>
              <a:t>(1) </a:t>
            </a:r>
            <a:r>
              <a:rPr lang="en-US" dirty="0" smtClean="0"/>
              <a:t/>
            </a:r>
            <a:br>
              <a:rPr lang="en-US" dirty="0" smtClean="0"/>
            </a:br>
            <a:r>
              <a:rPr lang="en-US" dirty="0" smtClean="0"/>
              <a:t>             </a:t>
            </a:r>
            <a:r>
              <a:rPr lang="pl-PL" dirty="0" smtClean="0"/>
              <a:t>– 346.4(2) = 0</a:t>
            </a:r>
            <a:r>
              <a:rPr lang="en-US" smtClean="0"/>
              <a:t>                               </a:t>
            </a:r>
            <a:r>
              <a:rPr lang="en-US" sz="1800" smtClean="0">
                <a:solidFill>
                  <a:schemeClr val="tx2"/>
                </a:solidFill>
              </a:rPr>
              <a:t>(</a:t>
            </a:r>
            <a:r>
              <a:rPr lang="en-US" sz="1800" dirty="0" smtClean="0">
                <a:solidFill>
                  <a:schemeClr val="tx2"/>
                </a:solidFill>
              </a:rPr>
              <a:t>6)</a:t>
            </a:r>
            <a:endParaRPr lang="en-US" sz="1800" u="sng" dirty="0">
              <a:solidFill>
                <a:schemeClr val="tx2"/>
              </a:solidFill>
              <a:sym typeface="Symbol" pitchFamily="18" charset="2"/>
            </a:endParaRPr>
          </a:p>
        </p:txBody>
      </p:sp>
      <p:sp>
        <p:nvSpPr>
          <p:cNvPr id="3" name="Rectangle 2"/>
          <p:cNvSpPr/>
          <p:nvPr/>
        </p:nvSpPr>
        <p:spPr>
          <a:xfrm>
            <a:off x="625752" y="5116364"/>
            <a:ext cx="5166799" cy="1292662"/>
          </a:xfrm>
          <a:prstGeom prst="rect">
            <a:avLst/>
          </a:prstGeom>
        </p:spPr>
        <p:txBody>
          <a:bodyPr wrap="none">
            <a:spAutoFit/>
          </a:bodyPr>
          <a:lstStyle/>
          <a:p>
            <a:pPr>
              <a:spcAft>
                <a:spcPts val="600"/>
              </a:spcAft>
            </a:pPr>
            <a:r>
              <a:rPr lang="en-US" sz="2400" dirty="0">
                <a:cs typeface="Times New Roman" panose="02020603050405020304" pitchFamily="18" charset="0"/>
              </a:rPr>
              <a:t>Solving </a:t>
            </a:r>
            <a:r>
              <a:rPr lang="en-US" sz="2400" dirty="0" err="1">
                <a:cs typeface="Times New Roman" panose="02020603050405020304" pitchFamily="18" charset="0"/>
              </a:rPr>
              <a:t>Eqs</a:t>
            </a:r>
            <a:r>
              <a:rPr lang="en-US" sz="2400" dirty="0">
                <a:cs typeface="Times New Roman" panose="02020603050405020304" pitchFamily="18" charset="0"/>
              </a:rPr>
              <a:t>. (1) to (6</a:t>
            </a:r>
            <a:r>
              <a:rPr lang="en-US" sz="2400" dirty="0" smtClean="0">
                <a:cs typeface="Times New Roman" panose="02020603050405020304" pitchFamily="18" charset="0"/>
              </a:rPr>
              <a:t>),</a:t>
            </a:r>
          </a:p>
          <a:p>
            <a:pPr>
              <a:spcAft>
                <a:spcPts val="600"/>
              </a:spcAft>
            </a:pPr>
            <a:r>
              <a:rPr lang="pt-BR" u="sng" dirty="0">
                <a:solidFill>
                  <a:srgbClr val="0000FA"/>
                </a:solidFill>
              </a:rPr>
              <a:t>A</a:t>
            </a:r>
            <a:r>
              <a:rPr lang="pt-BR" u="sng" baseline="-25000" dirty="0">
                <a:solidFill>
                  <a:srgbClr val="0000FA"/>
                </a:solidFill>
              </a:rPr>
              <a:t>x</a:t>
            </a:r>
            <a:r>
              <a:rPr lang="pt-BR" u="sng" dirty="0">
                <a:solidFill>
                  <a:srgbClr val="0000FA"/>
                </a:solidFill>
              </a:rPr>
              <a:t> = 400 N</a:t>
            </a:r>
            <a:r>
              <a:rPr lang="pt-BR" dirty="0">
                <a:solidFill>
                  <a:srgbClr val="0000FA"/>
                </a:solidFill>
              </a:rPr>
              <a:t>, </a:t>
            </a:r>
            <a:r>
              <a:rPr lang="pt-BR" dirty="0" smtClean="0">
                <a:solidFill>
                  <a:srgbClr val="0000FA"/>
                </a:solidFill>
              </a:rPr>
              <a:t>     </a:t>
            </a:r>
            <a:r>
              <a:rPr lang="pt-BR" u="sng" dirty="0" smtClean="0">
                <a:solidFill>
                  <a:srgbClr val="0000FA"/>
                </a:solidFill>
              </a:rPr>
              <a:t>B</a:t>
            </a:r>
            <a:r>
              <a:rPr lang="pt-BR" u="sng" baseline="-25000" dirty="0" smtClean="0">
                <a:solidFill>
                  <a:srgbClr val="0000FA"/>
                </a:solidFill>
              </a:rPr>
              <a:t>y</a:t>
            </a:r>
            <a:r>
              <a:rPr lang="pt-BR" u="sng" dirty="0" smtClean="0">
                <a:solidFill>
                  <a:srgbClr val="0000FA"/>
                </a:solidFill>
              </a:rPr>
              <a:t> </a:t>
            </a:r>
            <a:r>
              <a:rPr lang="pt-BR" u="sng" dirty="0">
                <a:solidFill>
                  <a:srgbClr val="0000FA"/>
                </a:solidFill>
              </a:rPr>
              <a:t>= 600 </a:t>
            </a:r>
            <a:r>
              <a:rPr lang="pt-BR" u="sng" dirty="0" smtClean="0">
                <a:solidFill>
                  <a:srgbClr val="0000FA"/>
                </a:solidFill>
              </a:rPr>
              <a:t>N</a:t>
            </a:r>
            <a:r>
              <a:rPr lang="pt-BR" dirty="0" smtClean="0">
                <a:solidFill>
                  <a:srgbClr val="0000FA"/>
                </a:solidFill>
              </a:rPr>
              <a:t>,      </a:t>
            </a:r>
            <a:r>
              <a:rPr lang="pt-BR" u="sng" dirty="0">
                <a:solidFill>
                  <a:srgbClr val="0000FA"/>
                </a:solidFill>
              </a:rPr>
              <a:t>C</a:t>
            </a:r>
            <a:r>
              <a:rPr lang="pt-BR" u="sng" baseline="-25000" dirty="0">
                <a:solidFill>
                  <a:srgbClr val="0000FA"/>
                </a:solidFill>
              </a:rPr>
              <a:t>x</a:t>
            </a:r>
            <a:r>
              <a:rPr lang="pt-BR" u="sng" dirty="0">
                <a:solidFill>
                  <a:srgbClr val="0000FA"/>
                </a:solidFill>
              </a:rPr>
              <a:t> = 53.6 </a:t>
            </a:r>
            <a:r>
              <a:rPr lang="pt-BR" u="sng" dirty="0" smtClean="0">
                <a:solidFill>
                  <a:srgbClr val="0000FA"/>
                </a:solidFill>
              </a:rPr>
              <a:t>N </a:t>
            </a:r>
            <a:endParaRPr lang="en-US" u="sng" dirty="0">
              <a:solidFill>
                <a:srgbClr val="0000FA"/>
              </a:solidFill>
              <a:cs typeface="Times New Roman" panose="02020603050405020304" pitchFamily="18" charset="0"/>
            </a:endParaRPr>
          </a:p>
          <a:p>
            <a:pPr>
              <a:spcAft>
                <a:spcPts val="600"/>
              </a:spcAft>
            </a:pPr>
            <a:r>
              <a:rPr lang="pt-BR" u="sng" dirty="0">
                <a:solidFill>
                  <a:srgbClr val="0000FA"/>
                </a:solidFill>
              </a:rPr>
              <a:t>A</a:t>
            </a:r>
            <a:r>
              <a:rPr lang="pt-BR" u="sng" baseline="-25000" dirty="0">
                <a:solidFill>
                  <a:srgbClr val="0000FA"/>
                </a:solidFill>
              </a:rPr>
              <a:t>z</a:t>
            </a:r>
            <a:r>
              <a:rPr lang="pt-BR" u="sng" dirty="0">
                <a:solidFill>
                  <a:srgbClr val="0000FA"/>
                </a:solidFill>
              </a:rPr>
              <a:t> = 800 N</a:t>
            </a:r>
            <a:r>
              <a:rPr lang="pt-BR" dirty="0">
                <a:solidFill>
                  <a:srgbClr val="0000FA"/>
                </a:solidFill>
              </a:rPr>
              <a:t>, </a:t>
            </a:r>
            <a:r>
              <a:rPr lang="pt-BR" dirty="0" smtClean="0">
                <a:solidFill>
                  <a:srgbClr val="0000FA"/>
                </a:solidFill>
              </a:rPr>
              <a:t>     </a:t>
            </a:r>
            <a:r>
              <a:rPr lang="pt-BR" u="sng" dirty="0" smtClean="0">
                <a:solidFill>
                  <a:srgbClr val="0000FA"/>
                </a:solidFill>
              </a:rPr>
              <a:t>B</a:t>
            </a:r>
            <a:r>
              <a:rPr lang="pt-BR" u="sng" baseline="-25000" dirty="0" smtClean="0">
                <a:solidFill>
                  <a:srgbClr val="0000FA"/>
                </a:solidFill>
              </a:rPr>
              <a:t>z</a:t>
            </a:r>
            <a:r>
              <a:rPr lang="pt-BR" u="sng" dirty="0" smtClean="0">
                <a:solidFill>
                  <a:srgbClr val="0000FA"/>
                </a:solidFill>
              </a:rPr>
              <a:t> </a:t>
            </a:r>
            <a:r>
              <a:rPr lang="pt-BR" u="sng" dirty="0">
                <a:solidFill>
                  <a:srgbClr val="0000FA"/>
                </a:solidFill>
              </a:rPr>
              <a:t>= </a:t>
            </a:r>
            <a:r>
              <a:rPr lang="pt-BR" u="sng" dirty="0" smtClean="0">
                <a:solidFill>
                  <a:srgbClr val="0000FA"/>
                </a:solidFill>
              </a:rPr>
              <a:t>-107 N</a:t>
            </a:r>
            <a:r>
              <a:rPr lang="pt-BR" dirty="0" smtClean="0">
                <a:solidFill>
                  <a:srgbClr val="0000FA"/>
                </a:solidFill>
              </a:rPr>
              <a:t>,     </a:t>
            </a:r>
            <a:r>
              <a:rPr lang="pt-BR" u="sng" dirty="0" smtClean="0">
                <a:solidFill>
                  <a:srgbClr val="0000FA"/>
                </a:solidFill>
              </a:rPr>
              <a:t>C</a:t>
            </a:r>
            <a:r>
              <a:rPr lang="pt-BR" u="sng" baseline="-25000" dirty="0" smtClean="0">
                <a:solidFill>
                  <a:srgbClr val="0000FA"/>
                </a:solidFill>
              </a:rPr>
              <a:t>y</a:t>
            </a:r>
            <a:r>
              <a:rPr lang="pt-BR" u="sng" dirty="0" smtClean="0">
                <a:solidFill>
                  <a:srgbClr val="0000FA"/>
                </a:solidFill>
              </a:rPr>
              <a:t> </a:t>
            </a:r>
            <a:r>
              <a:rPr lang="pt-BR" u="sng" dirty="0">
                <a:solidFill>
                  <a:srgbClr val="0000FA"/>
                </a:solidFill>
              </a:rPr>
              <a:t>= 800 </a:t>
            </a:r>
            <a:r>
              <a:rPr lang="pt-BR" u="sng" dirty="0" smtClean="0">
                <a:solidFill>
                  <a:srgbClr val="0000FA"/>
                </a:solidFill>
              </a:rPr>
              <a:t>N</a:t>
            </a:r>
            <a:endParaRPr lang="en-US" u="sng" dirty="0">
              <a:solidFill>
                <a:srgbClr val="0000FA"/>
              </a:solidFill>
              <a:cs typeface="Times New Roman" panose="02020603050405020304" pitchFamily="18" charset="0"/>
            </a:endParaRPr>
          </a:p>
        </p:txBody>
      </p:sp>
      <p:grpSp>
        <p:nvGrpSpPr>
          <p:cNvPr id="15" name="Group 14"/>
          <p:cNvGrpSpPr/>
          <p:nvPr/>
        </p:nvGrpSpPr>
        <p:grpSpPr>
          <a:xfrm>
            <a:off x="5291811" y="1022131"/>
            <a:ext cx="3736618" cy="3602558"/>
            <a:chOff x="5410342" y="1089863"/>
            <a:chExt cx="3736618" cy="3602558"/>
          </a:xfrm>
        </p:grpSpPr>
        <p:cxnSp>
          <p:nvCxnSpPr>
            <p:cNvPr id="52" name="Straight Connector 51"/>
            <p:cNvCxnSpPr/>
            <p:nvPr/>
          </p:nvCxnSpPr>
          <p:spPr>
            <a:xfrm flipV="1">
              <a:off x="6262057" y="1589491"/>
              <a:ext cx="0" cy="21513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62" name="Text Box 1055"/>
            <p:cNvSpPr txBox="1">
              <a:spLocks noChangeArrowheads="1"/>
            </p:cNvSpPr>
            <p:nvPr/>
          </p:nvSpPr>
          <p:spPr bwMode="auto">
            <a:xfrm>
              <a:off x="6326890" y="1089863"/>
              <a:ext cx="218694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u="sng" dirty="0">
                  <a:solidFill>
                    <a:srgbClr val="0000FA"/>
                  </a:solidFill>
                </a:rPr>
                <a:t>A FBD of the </a:t>
              </a:r>
              <a:r>
                <a:rPr lang="en-US" u="sng" dirty="0" smtClean="0">
                  <a:solidFill>
                    <a:srgbClr val="0000FA"/>
                  </a:solidFill>
                </a:rPr>
                <a:t>rod</a:t>
              </a:r>
              <a:endParaRPr lang="en-US" u="sng" dirty="0">
                <a:solidFill>
                  <a:srgbClr val="0000FA"/>
                </a:solidFill>
              </a:endParaRPr>
            </a:p>
          </p:txBody>
        </p:sp>
        <p:cxnSp>
          <p:nvCxnSpPr>
            <p:cNvPr id="12" name="Straight Connector 11"/>
            <p:cNvCxnSpPr/>
            <p:nvPr/>
          </p:nvCxnSpPr>
          <p:spPr>
            <a:xfrm>
              <a:off x="7043690" y="3073455"/>
              <a:ext cx="675938" cy="5535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262057" y="2400730"/>
              <a:ext cx="781633" cy="67272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7043690" y="2891854"/>
              <a:ext cx="949232" cy="16758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7985915" y="1899988"/>
              <a:ext cx="21022" cy="98630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8077014" y="2802205"/>
              <a:ext cx="316932" cy="438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023660" y="2891854"/>
              <a:ext cx="326648" cy="276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644840" y="2975647"/>
              <a:ext cx="337969" cy="3010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904671" y="2498836"/>
              <a:ext cx="725109" cy="620336"/>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249" name="Straight Arrow Connector 53248"/>
            <p:cNvCxnSpPr/>
            <p:nvPr/>
          </p:nvCxnSpPr>
          <p:spPr>
            <a:xfrm flipV="1">
              <a:off x="7362215" y="3208006"/>
              <a:ext cx="510523" cy="96438"/>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251" name="Straight Arrow Connector 53250"/>
            <p:cNvCxnSpPr/>
            <p:nvPr/>
          </p:nvCxnSpPr>
          <p:spPr>
            <a:xfrm flipV="1">
              <a:off x="7918641" y="3139935"/>
              <a:ext cx="344608" cy="51251"/>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253" name="Straight Arrow Connector 53252"/>
            <p:cNvCxnSpPr/>
            <p:nvPr/>
          </p:nvCxnSpPr>
          <p:spPr>
            <a:xfrm>
              <a:off x="8350308" y="1812096"/>
              <a:ext cx="0" cy="989901"/>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255" name="Straight Arrow Connector 53254"/>
            <p:cNvCxnSpPr/>
            <p:nvPr/>
          </p:nvCxnSpPr>
          <p:spPr>
            <a:xfrm flipH="1">
              <a:off x="6780616" y="3073455"/>
              <a:ext cx="263074" cy="630680"/>
            </a:xfrm>
            <a:prstGeom prst="straightConnector1">
              <a:avLst/>
            </a:prstGeom>
            <a:ln w="38100">
              <a:solidFill>
                <a:srgbClr val="0000FA"/>
              </a:solidFill>
              <a:tailEnd type="triangle"/>
            </a:ln>
          </p:spPr>
          <p:style>
            <a:lnRef idx="1">
              <a:schemeClr val="accent1"/>
            </a:lnRef>
            <a:fillRef idx="0">
              <a:schemeClr val="accent1"/>
            </a:fillRef>
            <a:effectRef idx="0">
              <a:schemeClr val="accent1"/>
            </a:effectRef>
            <a:fontRef idx="minor">
              <a:schemeClr val="tx1"/>
            </a:fontRef>
          </p:style>
        </p:cxnSp>
        <p:cxnSp>
          <p:nvCxnSpPr>
            <p:cNvPr id="53257" name="Straight Arrow Connector 53256"/>
            <p:cNvCxnSpPr/>
            <p:nvPr/>
          </p:nvCxnSpPr>
          <p:spPr>
            <a:xfrm flipH="1">
              <a:off x="8013546" y="1810967"/>
              <a:ext cx="367499" cy="872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261" name="Straight Arrow Connector 53260"/>
            <p:cNvCxnSpPr/>
            <p:nvPr/>
          </p:nvCxnSpPr>
          <p:spPr>
            <a:xfrm flipH="1" flipV="1">
              <a:off x="7395675" y="2772131"/>
              <a:ext cx="208046" cy="154761"/>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263" name="Straight Arrow Connector 53262"/>
            <p:cNvCxnSpPr/>
            <p:nvPr/>
          </p:nvCxnSpPr>
          <p:spPr>
            <a:xfrm>
              <a:off x="7624744" y="2954624"/>
              <a:ext cx="0" cy="301027"/>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6320756" y="2307046"/>
              <a:ext cx="367499" cy="872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6262057" y="2455414"/>
              <a:ext cx="0" cy="327538"/>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3264" name="TextBox 53263"/>
            <p:cNvSpPr txBox="1"/>
            <p:nvPr/>
          </p:nvSpPr>
          <p:spPr>
            <a:xfrm>
              <a:off x="6455870" y="3563018"/>
              <a:ext cx="280243" cy="353327"/>
            </a:xfrm>
            <a:prstGeom prst="rect">
              <a:avLst/>
            </a:prstGeom>
            <a:noFill/>
          </p:spPr>
          <p:txBody>
            <a:bodyPr wrap="none" rtlCol="0">
              <a:spAutoFit/>
            </a:bodyPr>
            <a:lstStyle/>
            <a:p>
              <a:r>
                <a:rPr lang="en-US" dirty="0" smtClean="0"/>
                <a:t>F</a:t>
              </a:r>
              <a:endParaRPr lang="en-US" dirty="0"/>
            </a:p>
          </p:txBody>
        </p:sp>
        <p:sp>
          <p:nvSpPr>
            <p:cNvPr id="53265" name="Rectangle 53264"/>
            <p:cNvSpPr/>
            <p:nvPr/>
          </p:nvSpPr>
          <p:spPr>
            <a:xfrm>
              <a:off x="8238224" y="1488620"/>
              <a:ext cx="382771" cy="353327"/>
            </a:xfrm>
            <a:prstGeom prst="rect">
              <a:avLst/>
            </a:prstGeom>
          </p:spPr>
          <p:txBody>
            <a:bodyPr wrap="none">
              <a:spAutoFit/>
            </a:bodyPr>
            <a:lstStyle/>
            <a:p>
              <a:r>
                <a:rPr lang="en-US" dirty="0" err="1" smtClean="0">
                  <a:sym typeface="Symbol" pitchFamily="18" charset="2"/>
                </a:rPr>
                <a:t>C</a:t>
              </a:r>
              <a:r>
                <a:rPr lang="en-US" baseline="-25000" dirty="0" err="1">
                  <a:sym typeface="Symbol" pitchFamily="18" charset="2"/>
                </a:rPr>
                <a:t>x</a:t>
              </a:r>
              <a:endParaRPr lang="en-US" dirty="0"/>
            </a:p>
          </p:txBody>
        </p:sp>
        <p:sp>
          <p:nvSpPr>
            <p:cNvPr id="54" name="Rectangle 53"/>
            <p:cNvSpPr/>
            <p:nvPr/>
          </p:nvSpPr>
          <p:spPr>
            <a:xfrm>
              <a:off x="7600037" y="1405378"/>
              <a:ext cx="382771" cy="353327"/>
            </a:xfrm>
            <a:prstGeom prst="rect">
              <a:avLst/>
            </a:prstGeom>
          </p:spPr>
          <p:txBody>
            <a:bodyPr wrap="none">
              <a:spAutoFit/>
            </a:bodyPr>
            <a:lstStyle/>
            <a:p>
              <a:r>
                <a:rPr lang="en-US" dirty="0" smtClean="0">
                  <a:sym typeface="Symbol" pitchFamily="18" charset="2"/>
                </a:rPr>
                <a:t>C</a:t>
              </a:r>
              <a:r>
                <a:rPr lang="en-US" baseline="-25000" dirty="0">
                  <a:sym typeface="Symbol" pitchFamily="18" charset="2"/>
                </a:rPr>
                <a:t>y</a:t>
              </a:r>
              <a:endParaRPr lang="en-US" dirty="0"/>
            </a:p>
          </p:txBody>
        </p:sp>
        <p:sp>
          <p:nvSpPr>
            <p:cNvPr id="55" name="Rectangle 54"/>
            <p:cNvSpPr/>
            <p:nvPr/>
          </p:nvSpPr>
          <p:spPr>
            <a:xfrm>
              <a:off x="7323416" y="2488487"/>
              <a:ext cx="382771" cy="353327"/>
            </a:xfrm>
            <a:prstGeom prst="rect">
              <a:avLst/>
            </a:prstGeom>
          </p:spPr>
          <p:txBody>
            <a:bodyPr wrap="none">
              <a:spAutoFit/>
            </a:bodyPr>
            <a:lstStyle/>
            <a:p>
              <a:r>
                <a:rPr lang="en-US" dirty="0" smtClean="0">
                  <a:sym typeface="Symbol" pitchFamily="18" charset="2"/>
                </a:rPr>
                <a:t>B</a:t>
              </a:r>
              <a:r>
                <a:rPr lang="en-US" baseline="-25000" dirty="0">
                  <a:sym typeface="Symbol" pitchFamily="18" charset="2"/>
                </a:rPr>
                <a:t>y</a:t>
              </a:r>
              <a:endParaRPr lang="en-US" dirty="0"/>
            </a:p>
          </p:txBody>
        </p:sp>
        <p:sp>
          <p:nvSpPr>
            <p:cNvPr id="56" name="Rectangle 55"/>
            <p:cNvSpPr/>
            <p:nvPr/>
          </p:nvSpPr>
          <p:spPr>
            <a:xfrm>
              <a:off x="7294004" y="2920226"/>
              <a:ext cx="373571" cy="353327"/>
            </a:xfrm>
            <a:prstGeom prst="rect">
              <a:avLst/>
            </a:prstGeom>
          </p:spPr>
          <p:txBody>
            <a:bodyPr wrap="none">
              <a:spAutoFit/>
            </a:bodyPr>
            <a:lstStyle/>
            <a:p>
              <a:r>
                <a:rPr lang="en-US" dirty="0" err="1">
                  <a:sym typeface="Symbol" pitchFamily="18" charset="2"/>
                </a:rPr>
                <a:t>B</a:t>
              </a:r>
              <a:r>
                <a:rPr lang="en-US" baseline="-25000" dirty="0" err="1" smtClean="0">
                  <a:sym typeface="Symbol" pitchFamily="18" charset="2"/>
                </a:rPr>
                <a:t>z</a:t>
              </a:r>
              <a:endParaRPr lang="en-US" dirty="0"/>
            </a:p>
          </p:txBody>
        </p:sp>
        <p:sp>
          <p:nvSpPr>
            <p:cNvPr id="57" name="Rectangle 56"/>
            <p:cNvSpPr/>
            <p:nvPr/>
          </p:nvSpPr>
          <p:spPr>
            <a:xfrm>
              <a:off x="6566508" y="2000282"/>
              <a:ext cx="395916" cy="353327"/>
            </a:xfrm>
            <a:prstGeom prst="rect">
              <a:avLst/>
            </a:prstGeom>
          </p:spPr>
          <p:txBody>
            <a:bodyPr wrap="none">
              <a:spAutoFit/>
            </a:bodyPr>
            <a:lstStyle/>
            <a:p>
              <a:r>
                <a:rPr lang="en-US" dirty="0" smtClean="0">
                  <a:sym typeface="Symbol" pitchFamily="18" charset="2"/>
                </a:rPr>
                <a:t>A</a:t>
              </a:r>
              <a:r>
                <a:rPr lang="en-US" baseline="-25000" dirty="0">
                  <a:sym typeface="Symbol" pitchFamily="18" charset="2"/>
                </a:rPr>
                <a:t>x</a:t>
              </a:r>
              <a:endParaRPr lang="en-US" dirty="0"/>
            </a:p>
          </p:txBody>
        </p:sp>
        <p:sp>
          <p:nvSpPr>
            <p:cNvPr id="58" name="Rectangle 57"/>
            <p:cNvSpPr/>
            <p:nvPr/>
          </p:nvSpPr>
          <p:spPr>
            <a:xfrm>
              <a:off x="6207592" y="2473047"/>
              <a:ext cx="386715" cy="353327"/>
            </a:xfrm>
            <a:prstGeom prst="rect">
              <a:avLst/>
            </a:prstGeom>
          </p:spPr>
          <p:txBody>
            <a:bodyPr wrap="none">
              <a:spAutoFit/>
            </a:bodyPr>
            <a:lstStyle/>
            <a:p>
              <a:r>
                <a:rPr lang="en-US" dirty="0" err="1" smtClean="0">
                  <a:sym typeface="Symbol" pitchFamily="18" charset="2"/>
                </a:rPr>
                <a:t>A</a:t>
              </a:r>
              <a:r>
                <a:rPr lang="en-US" baseline="-25000" dirty="0" err="1" smtClean="0">
                  <a:sym typeface="Symbol" pitchFamily="18" charset="2"/>
                </a:rPr>
                <a:t>z</a:t>
              </a:r>
              <a:endParaRPr lang="en-US" dirty="0"/>
            </a:p>
          </p:txBody>
        </p:sp>
        <p:sp>
          <p:nvSpPr>
            <p:cNvPr id="59" name="Rectangle 58"/>
            <p:cNvSpPr/>
            <p:nvPr/>
          </p:nvSpPr>
          <p:spPr>
            <a:xfrm>
              <a:off x="7680275" y="3513076"/>
              <a:ext cx="267099" cy="353327"/>
            </a:xfrm>
            <a:prstGeom prst="rect">
              <a:avLst/>
            </a:prstGeom>
          </p:spPr>
          <p:txBody>
            <a:bodyPr wrap="none">
              <a:spAutoFit/>
            </a:bodyPr>
            <a:lstStyle/>
            <a:p>
              <a:r>
                <a:rPr lang="en-US" dirty="0">
                  <a:sym typeface="Symbol" pitchFamily="18" charset="2"/>
                </a:rPr>
                <a:t>y</a:t>
              </a:r>
              <a:endParaRPr lang="en-US" dirty="0"/>
            </a:p>
          </p:txBody>
        </p:sp>
        <p:sp>
          <p:nvSpPr>
            <p:cNvPr id="60" name="Rectangle 59"/>
            <p:cNvSpPr/>
            <p:nvPr/>
          </p:nvSpPr>
          <p:spPr>
            <a:xfrm>
              <a:off x="5410342" y="2149071"/>
              <a:ext cx="267099" cy="353327"/>
            </a:xfrm>
            <a:prstGeom prst="rect">
              <a:avLst/>
            </a:prstGeom>
          </p:spPr>
          <p:txBody>
            <a:bodyPr wrap="none">
              <a:spAutoFit/>
            </a:bodyPr>
            <a:lstStyle/>
            <a:p>
              <a:r>
                <a:rPr lang="en-US" dirty="0" smtClean="0">
                  <a:sym typeface="Symbol" pitchFamily="18" charset="2"/>
                </a:rPr>
                <a:t>x</a:t>
              </a:r>
              <a:endParaRPr lang="en-US" dirty="0"/>
            </a:p>
          </p:txBody>
        </p:sp>
        <p:sp>
          <p:nvSpPr>
            <p:cNvPr id="61" name="Rectangle 60"/>
            <p:cNvSpPr/>
            <p:nvPr/>
          </p:nvSpPr>
          <p:spPr>
            <a:xfrm>
              <a:off x="5953638" y="1199490"/>
              <a:ext cx="253954" cy="353327"/>
            </a:xfrm>
            <a:prstGeom prst="rect">
              <a:avLst/>
            </a:prstGeom>
          </p:spPr>
          <p:txBody>
            <a:bodyPr wrap="none">
              <a:spAutoFit/>
            </a:bodyPr>
            <a:lstStyle/>
            <a:p>
              <a:r>
                <a:rPr lang="en-US" dirty="0" smtClean="0">
                  <a:sym typeface="Symbol" pitchFamily="18" charset="2"/>
                </a:rPr>
                <a:t>z</a:t>
              </a:r>
              <a:endParaRPr lang="en-US" dirty="0"/>
            </a:p>
          </p:txBody>
        </p:sp>
        <p:sp>
          <p:nvSpPr>
            <p:cNvPr id="62" name="Rectangle 61"/>
            <p:cNvSpPr/>
            <p:nvPr/>
          </p:nvSpPr>
          <p:spPr>
            <a:xfrm>
              <a:off x="8360286" y="2135590"/>
              <a:ext cx="409061" cy="277614"/>
            </a:xfrm>
            <a:prstGeom prst="rect">
              <a:avLst/>
            </a:prstGeom>
          </p:spPr>
          <p:txBody>
            <a:bodyPr wrap="none">
              <a:spAutoFit/>
            </a:bodyPr>
            <a:lstStyle/>
            <a:p>
              <a:r>
                <a:rPr lang="en-US" sz="1600" dirty="0" smtClean="0">
                  <a:sym typeface="Symbol" pitchFamily="18" charset="2"/>
                </a:rPr>
                <a:t>2 m</a:t>
              </a:r>
              <a:endParaRPr lang="en-US" sz="1600" dirty="0"/>
            </a:p>
          </p:txBody>
        </p:sp>
        <p:sp>
          <p:nvSpPr>
            <p:cNvPr id="63" name="Rectangle 62"/>
            <p:cNvSpPr/>
            <p:nvPr/>
          </p:nvSpPr>
          <p:spPr>
            <a:xfrm>
              <a:off x="8023660" y="3121065"/>
              <a:ext cx="619375" cy="277614"/>
            </a:xfrm>
            <a:prstGeom prst="rect">
              <a:avLst/>
            </a:prstGeom>
          </p:spPr>
          <p:txBody>
            <a:bodyPr wrap="none">
              <a:spAutoFit/>
            </a:bodyPr>
            <a:lstStyle/>
            <a:p>
              <a:r>
                <a:rPr lang="en-US" sz="1600" dirty="0" smtClean="0">
                  <a:sym typeface="Symbol" pitchFamily="18" charset="2"/>
                </a:rPr>
                <a:t>0.75 m</a:t>
              </a:r>
              <a:endParaRPr lang="en-US" sz="1600" dirty="0"/>
            </a:p>
          </p:txBody>
        </p:sp>
        <p:sp>
          <p:nvSpPr>
            <p:cNvPr id="64" name="Rectangle 63"/>
            <p:cNvSpPr/>
            <p:nvPr/>
          </p:nvSpPr>
          <p:spPr>
            <a:xfrm>
              <a:off x="7541124" y="3260430"/>
              <a:ext cx="409061" cy="277614"/>
            </a:xfrm>
            <a:prstGeom prst="rect">
              <a:avLst/>
            </a:prstGeom>
          </p:spPr>
          <p:txBody>
            <a:bodyPr wrap="none">
              <a:spAutoFit/>
            </a:bodyPr>
            <a:lstStyle/>
            <a:p>
              <a:r>
                <a:rPr lang="en-US" sz="1600" dirty="0">
                  <a:sym typeface="Symbol" pitchFamily="18" charset="2"/>
                </a:rPr>
                <a:t>1</a:t>
              </a:r>
              <a:r>
                <a:rPr lang="en-US" sz="1600" dirty="0" smtClean="0">
                  <a:sym typeface="Symbol" pitchFamily="18" charset="2"/>
                </a:rPr>
                <a:t> m</a:t>
              </a:r>
              <a:endParaRPr lang="en-US" sz="1600" dirty="0"/>
            </a:p>
          </p:txBody>
        </p:sp>
        <p:sp>
          <p:nvSpPr>
            <p:cNvPr id="65" name="Rectangle 64"/>
            <p:cNvSpPr/>
            <p:nvPr/>
          </p:nvSpPr>
          <p:spPr>
            <a:xfrm>
              <a:off x="5930753" y="2759460"/>
              <a:ext cx="409061" cy="277614"/>
            </a:xfrm>
            <a:prstGeom prst="rect">
              <a:avLst/>
            </a:prstGeom>
          </p:spPr>
          <p:txBody>
            <a:bodyPr wrap="none">
              <a:spAutoFit/>
            </a:bodyPr>
            <a:lstStyle/>
            <a:p>
              <a:r>
                <a:rPr lang="en-US" sz="1600" dirty="0" smtClean="0">
                  <a:sym typeface="Symbol" pitchFamily="18" charset="2"/>
                </a:rPr>
                <a:t>2 m</a:t>
              </a:r>
              <a:endParaRPr lang="en-US" sz="1600" dirty="0"/>
            </a:p>
          </p:txBody>
        </p:sp>
        <p:cxnSp>
          <p:nvCxnSpPr>
            <p:cNvPr id="66" name="Straight Arrow Connector 65"/>
            <p:cNvCxnSpPr/>
            <p:nvPr/>
          </p:nvCxnSpPr>
          <p:spPr>
            <a:xfrm flipH="1" flipV="1">
              <a:off x="7770574" y="1758504"/>
              <a:ext cx="208046" cy="154761"/>
            </a:xfrm>
            <a:prstGeom prst="straightConnector1">
              <a:avLst/>
            </a:prstGeom>
            <a:ln w="381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972693" y="3984535"/>
              <a:ext cx="3174267" cy="707886"/>
            </a:xfrm>
            <a:prstGeom prst="rect">
              <a:avLst/>
            </a:prstGeom>
            <a:noFill/>
          </p:spPr>
          <p:txBody>
            <a:bodyPr wrap="none" rtlCol="0">
              <a:spAutoFit/>
            </a:bodyPr>
            <a:lstStyle/>
            <a:p>
              <a:r>
                <a:rPr lang="en-US" sz="2000" dirty="0" smtClean="0">
                  <a:solidFill>
                    <a:srgbClr val="0000FA"/>
                  </a:solidFill>
                </a:rPr>
                <a:t>Recall </a:t>
              </a:r>
              <a:br>
                <a:rPr lang="en-US" sz="2000" dirty="0" smtClean="0">
                  <a:solidFill>
                    <a:srgbClr val="0000FA"/>
                  </a:solidFill>
                </a:rPr>
              </a:br>
              <a:r>
                <a:rPr lang="en-US" sz="2000" b="1" i="1" dirty="0" smtClean="0">
                  <a:solidFill>
                    <a:srgbClr val="FF0000"/>
                  </a:solidFill>
                </a:rPr>
                <a:t>F</a:t>
              </a:r>
              <a:r>
                <a:rPr lang="en-US" sz="2000" dirty="0" smtClean="0"/>
                <a:t> = 346.4 </a:t>
              </a:r>
              <a:r>
                <a:rPr lang="en-US" sz="2000" b="1" i="1" dirty="0" err="1" smtClean="0">
                  <a:solidFill>
                    <a:srgbClr val="FF0000"/>
                  </a:solidFill>
                </a:rPr>
                <a:t>i</a:t>
              </a:r>
              <a:r>
                <a:rPr lang="en-US" sz="2000" b="1" i="1" dirty="0" smtClean="0">
                  <a:solidFill>
                    <a:srgbClr val="FF0000"/>
                  </a:solidFill>
                </a:rPr>
                <a:t> </a:t>
              </a:r>
              <a:r>
                <a:rPr lang="en-US" sz="2000" dirty="0" smtClean="0"/>
                <a:t>+ 200 </a:t>
              </a:r>
              <a:r>
                <a:rPr lang="en-US" sz="2000" b="1" i="1" dirty="0" smtClean="0">
                  <a:solidFill>
                    <a:srgbClr val="FF0000"/>
                  </a:solidFill>
                </a:rPr>
                <a:t>j</a:t>
              </a:r>
              <a:r>
                <a:rPr lang="en-US" sz="2000" dirty="0" smtClean="0"/>
                <a:t> + 692.8 </a:t>
              </a:r>
              <a:r>
                <a:rPr lang="en-US" sz="2000" b="1" i="1" dirty="0" smtClean="0">
                  <a:solidFill>
                    <a:srgbClr val="FF0000"/>
                  </a:solidFill>
                </a:rPr>
                <a:t>k</a:t>
              </a:r>
              <a:endParaRPr lang="en-US" sz="2000" b="1" i="1" dirty="0">
                <a:solidFill>
                  <a:srgbClr val="FF0000"/>
                </a:solidFill>
              </a:endParaRPr>
            </a:p>
          </p:txBody>
        </p:sp>
        <p:cxnSp>
          <p:nvCxnSpPr>
            <p:cNvPr id="10" name="Straight Connector 9"/>
            <p:cNvCxnSpPr/>
            <p:nvPr/>
          </p:nvCxnSpPr>
          <p:spPr>
            <a:xfrm flipH="1">
              <a:off x="5609968" y="2397211"/>
              <a:ext cx="704335" cy="1606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455870" y="3037074"/>
              <a:ext cx="587820" cy="128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Slide Number Placeholder 3"/>
          <p:cNvSpPr>
            <a:spLocks noGrp="1"/>
          </p:cNvSpPr>
          <p:nvPr>
            <p:ph type="sldNum" sz="quarter" idx="12"/>
          </p:nvPr>
        </p:nvSpPr>
        <p:spPr/>
        <p:txBody>
          <a:bodyPr/>
          <a:lstStyle/>
          <a:p>
            <a:fld id="{DC3AEFEB-B207-4D33-A191-2D8E3187E430}" type="slidenum">
              <a:rPr lang="en-US" smtClean="0"/>
              <a:pPr/>
              <a:t>52</a:t>
            </a:fld>
            <a:endParaRPr lang="en-US"/>
          </a:p>
        </p:txBody>
      </p:sp>
    </p:spTree>
    <p:extLst>
      <p:ext uri="{BB962C8B-B14F-4D97-AF65-F5344CB8AC3E}">
        <p14:creationId xmlns:p14="http://schemas.microsoft.com/office/powerpoint/2010/main" val="286058508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0-#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autoUpdateAnimBg="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57200" y="1295400"/>
            <a:ext cx="8402638" cy="4154488"/>
            <a:chOff x="288" y="816"/>
            <a:chExt cx="5293" cy="2617"/>
          </a:xfrm>
        </p:grpSpPr>
        <p:sp>
          <p:nvSpPr>
            <p:cNvPr id="21510" name="Text Box 4"/>
            <p:cNvSpPr txBox="1">
              <a:spLocks noChangeArrowheads="1"/>
            </p:cNvSpPr>
            <p:nvPr/>
          </p:nvSpPr>
          <p:spPr bwMode="auto">
            <a:xfrm>
              <a:off x="288" y="816"/>
              <a:ext cx="3216" cy="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1.   A plate is supported by a ball-and-socket joint at A, a roller joint at B, and a cable at C. How many unknown support reactions are there in this problem?</a:t>
              </a:r>
            </a:p>
            <a:p>
              <a:pPr eaLnBrk="1" hangingPunct="1">
                <a:spcBef>
                  <a:spcPct val="50000"/>
                </a:spcBef>
              </a:pPr>
              <a:r>
                <a:rPr lang="en-US" sz="2400" dirty="0"/>
                <a:t>      A) </a:t>
              </a:r>
              <a:r>
                <a:rPr lang="en-US" sz="2400" dirty="0" smtClean="0"/>
                <a:t>Four </a:t>
              </a:r>
              <a:r>
                <a:rPr lang="en-US" sz="2400" dirty="0"/>
                <a:t>forces and </a:t>
              </a:r>
              <a:r>
                <a:rPr lang="en-US" sz="2400" dirty="0" smtClean="0"/>
                <a:t>two moments</a:t>
              </a:r>
              <a:endParaRPr lang="en-US" sz="2400" dirty="0"/>
            </a:p>
            <a:p>
              <a:pPr eaLnBrk="1" hangingPunct="1">
                <a:spcBef>
                  <a:spcPct val="50000"/>
                </a:spcBef>
              </a:pPr>
              <a:r>
                <a:rPr lang="en-US" sz="2400" dirty="0"/>
                <a:t>      B) </a:t>
              </a:r>
              <a:r>
                <a:rPr lang="en-US" sz="2400" dirty="0" smtClean="0"/>
                <a:t>Six forces</a:t>
              </a:r>
              <a:endParaRPr lang="en-US" sz="2400" dirty="0"/>
            </a:p>
            <a:p>
              <a:pPr eaLnBrk="1" hangingPunct="1">
                <a:spcBef>
                  <a:spcPct val="50000"/>
                </a:spcBef>
              </a:pPr>
              <a:r>
                <a:rPr lang="en-US" sz="2400" dirty="0"/>
                <a:t>      C) </a:t>
              </a:r>
              <a:r>
                <a:rPr lang="en-US" sz="2400" dirty="0" smtClean="0"/>
                <a:t>Five forces</a:t>
              </a:r>
              <a:endParaRPr lang="en-US" sz="2400" dirty="0"/>
            </a:p>
            <a:p>
              <a:pPr eaLnBrk="1" hangingPunct="1">
                <a:spcBef>
                  <a:spcPct val="50000"/>
                </a:spcBef>
              </a:pPr>
              <a:r>
                <a:rPr lang="en-US" sz="2400" dirty="0"/>
                <a:t>      D) </a:t>
              </a:r>
              <a:r>
                <a:rPr lang="en-US" sz="2400" dirty="0" smtClean="0"/>
                <a:t>Four forces </a:t>
              </a:r>
              <a:r>
                <a:rPr lang="en-US" sz="2400" dirty="0"/>
                <a:t>and </a:t>
              </a:r>
              <a:r>
                <a:rPr lang="en-US" sz="2400" dirty="0" smtClean="0"/>
                <a:t>one moment </a:t>
              </a:r>
              <a:endParaRPr lang="en-US" sz="2400" dirty="0"/>
            </a:p>
          </p:txBody>
        </p:sp>
        <p:pic>
          <p:nvPicPr>
            <p:cNvPr id="21511" name="Picture 8" descr="CH 5 Triangle Pla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3" y="912"/>
              <a:ext cx="2398" cy="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a:xfrm>
            <a:off x="628650" y="305871"/>
            <a:ext cx="7886700" cy="762000"/>
          </a:xfrm>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ATTENTION QUIZ</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53</a:t>
            </a:fld>
            <a:endParaRPr lang="en-US"/>
          </a:p>
        </p:txBody>
      </p:sp>
    </p:spTree>
    <p:extLst>
      <p:ext uri="{BB962C8B-B14F-4D97-AF65-F5344CB8AC3E}">
        <p14:creationId xmlns:p14="http://schemas.microsoft.com/office/powerpoint/2010/main" val="52293201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57200" y="1100666"/>
            <a:ext cx="8577263" cy="4386263"/>
            <a:chOff x="288" y="672"/>
            <a:chExt cx="5403" cy="2763"/>
          </a:xfrm>
        </p:grpSpPr>
        <p:sp>
          <p:nvSpPr>
            <p:cNvPr id="22534" name="Text Box 3"/>
            <p:cNvSpPr txBox="1">
              <a:spLocks noChangeArrowheads="1"/>
            </p:cNvSpPr>
            <p:nvPr/>
          </p:nvSpPr>
          <p:spPr bwMode="auto">
            <a:xfrm>
              <a:off x="288" y="672"/>
              <a:ext cx="4368" cy="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200">
                  <a:solidFill>
                    <a:schemeClr val="tx1"/>
                  </a:solidFill>
                  <a:latin typeface="Times New Roman" pitchFamily="18" charset="0"/>
                </a:defRPr>
              </a:lvl1pPr>
              <a:lvl2pPr marL="742950" indent="-285750" eaLnBrk="0" hangingPunct="0">
                <a:defRPr sz="2200">
                  <a:solidFill>
                    <a:schemeClr val="tx1"/>
                  </a:solidFill>
                  <a:latin typeface="Times New Roman" pitchFamily="18" charset="0"/>
                </a:defRPr>
              </a:lvl2pPr>
              <a:lvl3pPr marL="1143000" indent="-228600" eaLnBrk="0" hangingPunct="0">
                <a:defRPr sz="2200">
                  <a:solidFill>
                    <a:schemeClr val="tx1"/>
                  </a:solidFill>
                  <a:latin typeface="Times New Roman" pitchFamily="18" charset="0"/>
                </a:defRPr>
              </a:lvl3pPr>
              <a:lvl4pPr marL="1600200" indent="-228600" eaLnBrk="0" hangingPunct="0">
                <a:defRPr sz="2200">
                  <a:solidFill>
                    <a:schemeClr val="tx1"/>
                  </a:solidFill>
                  <a:latin typeface="Times New Roman" pitchFamily="18" charset="0"/>
                </a:defRPr>
              </a:lvl4pPr>
              <a:lvl5pPr marL="2057400" indent="-228600" eaLnBrk="0" hangingPunct="0">
                <a:defRPr sz="2200">
                  <a:solidFill>
                    <a:schemeClr val="tx1"/>
                  </a:solidFill>
                  <a:latin typeface="Times New Roman" pitchFamily="18" charset="0"/>
                </a:defRPr>
              </a:lvl5pPr>
              <a:lvl6pPr marL="2514600" indent="-228600" eaLnBrk="0" fontAlgn="base" hangingPunct="0">
                <a:spcBef>
                  <a:spcPct val="0"/>
                </a:spcBef>
                <a:spcAft>
                  <a:spcPct val="0"/>
                </a:spcAft>
                <a:defRPr sz="2200">
                  <a:solidFill>
                    <a:schemeClr val="tx1"/>
                  </a:solidFill>
                  <a:latin typeface="Times New Roman" pitchFamily="18" charset="0"/>
                </a:defRPr>
              </a:lvl6pPr>
              <a:lvl7pPr marL="2971800" indent="-228600" eaLnBrk="0" fontAlgn="base" hangingPunct="0">
                <a:spcBef>
                  <a:spcPct val="0"/>
                </a:spcBef>
                <a:spcAft>
                  <a:spcPct val="0"/>
                </a:spcAft>
                <a:defRPr sz="2200">
                  <a:solidFill>
                    <a:schemeClr val="tx1"/>
                  </a:solidFill>
                  <a:latin typeface="Times New Roman" pitchFamily="18" charset="0"/>
                </a:defRPr>
              </a:lvl7pPr>
              <a:lvl8pPr marL="3429000" indent="-228600" eaLnBrk="0" fontAlgn="base" hangingPunct="0">
                <a:spcBef>
                  <a:spcPct val="0"/>
                </a:spcBef>
                <a:spcAft>
                  <a:spcPct val="0"/>
                </a:spcAft>
                <a:defRPr sz="2200">
                  <a:solidFill>
                    <a:schemeClr val="tx1"/>
                  </a:solidFill>
                  <a:latin typeface="Times New Roman" pitchFamily="18" charset="0"/>
                </a:defRPr>
              </a:lvl8pPr>
              <a:lvl9pPr marL="3886200" indent="-228600" eaLnBrk="0" fontAlgn="base" hangingPunct="0">
                <a:spcBef>
                  <a:spcPct val="0"/>
                </a:spcBef>
                <a:spcAft>
                  <a:spcPct val="0"/>
                </a:spcAft>
                <a:defRPr sz="2200">
                  <a:solidFill>
                    <a:schemeClr val="tx1"/>
                  </a:solidFill>
                  <a:latin typeface="Times New Roman" pitchFamily="18" charset="0"/>
                </a:defRPr>
              </a:lvl9pPr>
            </a:lstStyle>
            <a:p>
              <a:pPr eaLnBrk="1" hangingPunct="1">
                <a:spcBef>
                  <a:spcPct val="50000"/>
                </a:spcBef>
              </a:pPr>
              <a:r>
                <a:rPr lang="en-US" sz="2400" dirty="0"/>
                <a:t>2.  What will be the easiest way to determine the force reaction B</a:t>
              </a:r>
              <a:r>
                <a:rPr lang="en-US" sz="2400" baseline="-25000" dirty="0"/>
                <a:t>Z </a:t>
              </a:r>
              <a:r>
                <a:rPr lang="en-US" sz="2400" dirty="0"/>
                <a:t>?</a:t>
              </a:r>
            </a:p>
            <a:p>
              <a:pPr eaLnBrk="1" hangingPunct="1">
                <a:spcBef>
                  <a:spcPct val="50000"/>
                </a:spcBef>
              </a:pPr>
              <a:r>
                <a:rPr lang="en-US" sz="2400" dirty="0"/>
                <a:t>      A) Scalar equation  </a:t>
              </a:r>
              <a:r>
                <a:rPr lang="en-US" sz="2400" dirty="0">
                  <a:sym typeface="Symbol" pitchFamily="18" charset="2"/>
                </a:rPr>
                <a:t> F</a:t>
              </a:r>
              <a:r>
                <a:rPr lang="en-US" sz="2400" baseline="-25000" dirty="0">
                  <a:sym typeface="Symbol" pitchFamily="18" charset="2"/>
                </a:rPr>
                <a:t>Z</a:t>
              </a:r>
              <a:r>
                <a:rPr lang="en-US" sz="2400" dirty="0">
                  <a:sym typeface="Symbol" pitchFamily="18" charset="2"/>
                </a:rPr>
                <a:t> = 0</a:t>
              </a:r>
            </a:p>
            <a:p>
              <a:pPr eaLnBrk="1" hangingPunct="1">
                <a:spcBef>
                  <a:spcPct val="50000"/>
                </a:spcBef>
              </a:pPr>
              <a:r>
                <a:rPr lang="en-US" sz="2400" dirty="0">
                  <a:sym typeface="Symbol" pitchFamily="18" charset="2"/>
                </a:rPr>
                <a:t>      B) Vector </a:t>
              </a:r>
              <a:r>
                <a:rPr lang="en-US" sz="2400" dirty="0"/>
                <a:t>equation</a:t>
              </a:r>
              <a:r>
                <a:rPr lang="en-US" sz="2400" dirty="0">
                  <a:sym typeface="Symbol" pitchFamily="18" charset="2"/>
                </a:rPr>
                <a:t>  </a:t>
              </a:r>
              <a:r>
                <a:rPr lang="en-US" sz="2400" b="1" i="1" dirty="0">
                  <a:solidFill>
                    <a:srgbClr val="FF0000"/>
                  </a:solidFill>
                  <a:sym typeface="Symbol" pitchFamily="18" charset="2"/>
                </a:rPr>
                <a:t>M</a:t>
              </a:r>
              <a:r>
                <a:rPr lang="en-US" sz="2400" b="1" i="1" baseline="-25000" dirty="0">
                  <a:solidFill>
                    <a:srgbClr val="FF0000"/>
                  </a:solidFill>
                  <a:sym typeface="Symbol" pitchFamily="18" charset="2"/>
                </a:rPr>
                <a:t>A</a:t>
              </a:r>
              <a:r>
                <a:rPr lang="en-US" sz="2400" dirty="0">
                  <a:sym typeface="Symbol" pitchFamily="18" charset="2"/>
                </a:rPr>
                <a:t> = 0</a:t>
              </a:r>
            </a:p>
            <a:p>
              <a:pPr eaLnBrk="1" hangingPunct="1">
                <a:spcBef>
                  <a:spcPct val="50000"/>
                </a:spcBef>
              </a:pPr>
              <a:r>
                <a:rPr lang="en-US" sz="2400" dirty="0">
                  <a:sym typeface="Symbol" pitchFamily="18" charset="2"/>
                </a:rPr>
                <a:t>      C) Scalar </a:t>
              </a:r>
              <a:r>
                <a:rPr lang="en-US" sz="2400" dirty="0"/>
                <a:t>equation</a:t>
              </a:r>
              <a:r>
                <a:rPr lang="en-US" sz="2400" dirty="0">
                  <a:sym typeface="Symbol" pitchFamily="18" charset="2"/>
                </a:rPr>
                <a:t>  M</a:t>
              </a:r>
              <a:r>
                <a:rPr lang="en-US" sz="2400" baseline="-25000" dirty="0">
                  <a:sym typeface="Symbol" pitchFamily="18" charset="2"/>
                </a:rPr>
                <a:t>Z</a:t>
              </a:r>
              <a:r>
                <a:rPr lang="en-US" sz="2400" dirty="0">
                  <a:sym typeface="Symbol" pitchFamily="18" charset="2"/>
                </a:rPr>
                <a:t> = 0</a:t>
              </a:r>
            </a:p>
            <a:p>
              <a:pPr eaLnBrk="1" hangingPunct="1">
                <a:spcBef>
                  <a:spcPct val="50000"/>
                </a:spcBef>
              </a:pPr>
              <a:r>
                <a:rPr lang="en-US" sz="2400" dirty="0">
                  <a:sym typeface="Symbol" pitchFamily="18" charset="2"/>
                </a:rPr>
                <a:t>      D) Scalar </a:t>
              </a:r>
              <a:r>
                <a:rPr lang="en-US" sz="2400" dirty="0"/>
                <a:t>equation</a:t>
              </a:r>
              <a:r>
                <a:rPr lang="en-US" sz="2400" dirty="0">
                  <a:sym typeface="Symbol" pitchFamily="18" charset="2"/>
                </a:rPr>
                <a:t>  M</a:t>
              </a:r>
              <a:r>
                <a:rPr lang="en-US" sz="2400" baseline="-25000" dirty="0">
                  <a:sym typeface="Symbol" pitchFamily="18" charset="2"/>
                </a:rPr>
                <a:t>Y </a:t>
              </a:r>
              <a:r>
                <a:rPr lang="en-US" sz="2400" dirty="0">
                  <a:sym typeface="Symbol" pitchFamily="18" charset="2"/>
                </a:rPr>
                <a:t> = 0</a:t>
              </a:r>
            </a:p>
          </p:txBody>
        </p:sp>
        <p:pic>
          <p:nvPicPr>
            <p:cNvPr id="22535" name="Picture 8" descr="CH 5 Triangle Pla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 y="1008"/>
              <a:ext cx="2523" cy="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ATTENTION QUIZ</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54</a:t>
            </a:fld>
            <a:endParaRPr lang="en-US"/>
          </a:p>
        </p:txBody>
      </p:sp>
    </p:spTree>
    <p:extLst>
      <p:ext uri="{BB962C8B-B14F-4D97-AF65-F5344CB8AC3E}">
        <p14:creationId xmlns:p14="http://schemas.microsoft.com/office/powerpoint/2010/main" val="156540154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04814" y="3646487"/>
            <a:ext cx="8281989" cy="2760663"/>
            <a:chOff x="404814" y="3646487"/>
            <a:chExt cx="8281989" cy="2760663"/>
          </a:xfrm>
        </p:grpSpPr>
        <p:grpSp>
          <p:nvGrpSpPr>
            <p:cNvPr id="3" name="Group 19"/>
            <p:cNvGrpSpPr>
              <a:grpSpLocks/>
            </p:cNvGrpSpPr>
            <p:nvPr/>
          </p:nvGrpSpPr>
          <p:grpSpPr bwMode="auto">
            <a:xfrm>
              <a:off x="404814" y="3646487"/>
              <a:ext cx="8281989" cy="2760663"/>
              <a:chOff x="255" y="2297"/>
              <a:chExt cx="5217" cy="1739"/>
            </a:xfrm>
          </p:grpSpPr>
          <p:sp>
            <p:nvSpPr>
              <p:cNvPr id="7176" name="Text Box 10"/>
              <p:cNvSpPr txBox="1">
                <a:spLocks noChangeArrowheads="1"/>
              </p:cNvSpPr>
              <p:nvPr/>
            </p:nvSpPr>
            <p:spPr bwMode="auto">
              <a:xfrm>
                <a:off x="2208" y="2297"/>
                <a:ext cx="3264" cy="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For a rigid body to be in equilibrium, the net force as well as the net moment about any arbitrary point O must be equal to zero.</a:t>
                </a:r>
              </a:p>
              <a:p>
                <a:pPr eaLnBrk="1" hangingPunct="1">
                  <a:spcBef>
                    <a:spcPct val="50000"/>
                  </a:spcBef>
                </a:pPr>
                <a:r>
                  <a:rPr lang="en-US" dirty="0">
                    <a:sym typeface="Symbol" pitchFamily="18" charset="2"/>
                  </a:rPr>
                  <a:t> </a:t>
                </a:r>
                <a:r>
                  <a:rPr lang="en-US" b="1" i="1" dirty="0">
                    <a:solidFill>
                      <a:srgbClr val="FF0000"/>
                    </a:solidFill>
                    <a:sym typeface="Symbol" pitchFamily="18" charset="2"/>
                  </a:rPr>
                  <a:t>F</a:t>
                </a:r>
                <a:r>
                  <a:rPr lang="en-US" b="1" i="1" dirty="0">
                    <a:solidFill>
                      <a:srgbClr val="00FF00"/>
                    </a:solidFill>
                    <a:sym typeface="Symbol" pitchFamily="18" charset="2"/>
                  </a:rPr>
                  <a:t> </a:t>
                </a:r>
                <a:r>
                  <a:rPr lang="en-US" dirty="0">
                    <a:sym typeface="Symbol" pitchFamily="18" charset="2"/>
                  </a:rPr>
                  <a:t> =  0  (no translation)</a:t>
                </a:r>
              </a:p>
              <a:p>
                <a:pPr eaLnBrk="1" hangingPunct="1">
                  <a:spcBef>
                    <a:spcPct val="50000"/>
                  </a:spcBef>
                </a:pPr>
                <a:r>
                  <a:rPr lang="en-US" dirty="0">
                    <a:sym typeface="Symbol" pitchFamily="18" charset="2"/>
                  </a:rPr>
                  <a:t>and  </a:t>
                </a:r>
                <a:r>
                  <a:rPr lang="en-US" b="1" i="1" dirty="0">
                    <a:solidFill>
                      <a:srgbClr val="FF0000"/>
                    </a:solidFill>
                    <a:sym typeface="Symbol" pitchFamily="18" charset="2"/>
                  </a:rPr>
                  <a:t>M</a:t>
                </a:r>
                <a:r>
                  <a:rPr lang="en-US" b="1" i="1" baseline="-25000" dirty="0">
                    <a:solidFill>
                      <a:srgbClr val="FF0000"/>
                    </a:solidFill>
                    <a:sym typeface="Symbol" pitchFamily="18" charset="2"/>
                  </a:rPr>
                  <a:t>O</a:t>
                </a:r>
                <a:r>
                  <a:rPr lang="en-US" b="1" i="1" baseline="-25000" dirty="0">
                    <a:solidFill>
                      <a:srgbClr val="00FF00"/>
                    </a:solidFill>
                    <a:sym typeface="Symbol" pitchFamily="18" charset="2"/>
                  </a:rPr>
                  <a:t> </a:t>
                </a:r>
                <a:r>
                  <a:rPr lang="en-US" dirty="0">
                    <a:sym typeface="Symbol" pitchFamily="18" charset="2"/>
                  </a:rPr>
                  <a:t>= 0  (no rotation)</a:t>
                </a:r>
              </a:p>
            </p:txBody>
          </p:sp>
          <p:sp>
            <p:nvSpPr>
              <p:cNvPr id="7177" name="Text Box 14"/>
              <p:cNvSpPr txBox="1">
                <a:spLocks noChangeArrowheads="1"/>
              </p:cNvSpPr>
              <p:nvPr/>
            </p:nvSpPr>
            <p:spPr bwMode="auto">
              <a:xfrm>
                <a:off x="255" y="3748"/>
                <a:ext cx="19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u="sng" dirty="0">
                    <a:solidFill>
                      <a:srgbClr val="0000FA"/>
                    </a:solidFill>
                  </a:rPr>
                  <a:t>Forces on a rigid body</a:t>
                </a:r>
              </a:p>
            </p:txBody>
          </p:sp>
        </p:gr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86200"/>
              <a:ext cx="2362200" cy="2128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170" name="Text Box 2"/>
          <p:cNvSpPr txBox="1">
            <a:spLocks noChangeArrowheads="1"/>
          </p:cNvSpPr>
          <p:nvPr/>
        </p:nvSpPr>
        <p:spPr bwMode="auto">
          <a:xfrm>
            <a:off x="457200" y="2286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endParaRPr lang="en-US" b="1">
              <a:solidFill>
                <a:srgbClr val="00FF00"/>
              </a:solidFill>
            </a:endParaRPr>
          </a:p>
        </p:txBody>
      </p:sp>
      <p:grpSp>
        <p:nvGrpSpPr>
          <p:cNvPr id="2" name="Group 17"/>
          <p:cNvGrpSpPr>
            <a:grpSpLocks/>
          </p:cNvGrpSpPr>
          <p:nvPr/>
        </p:nvGrpSpPr>
        <p:grpSpPr bwMode="auto">
          <a:xfrm>
            <a:off x="457200" y="1004553"/>
            <a:ext cx="8153400" cy="2555875"/>
            <a:chOff x="288" y="576"/>
            <a:chExt cx="5136" cy="1610"/>
          </a:xfrm>
        </p:grpSpPr>
        <p:sp>
          <p:nvSpPr>
            <p:cNvPr id="7179" name="Text Box 9"/>
            <p:cNvSpPr txBox="1">
              <a:spLocks noChangeArrowheads="1"/>
            </p:cNvSpPr>
            <p:nvPr/>
          </p:nvSpPr>
          <p:spPr bwMode="auto">
            <a:xfrm>
              <a:off x="2160" y="816"/>
              <a:ext cx="3264"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In contrast to the forces on a particle, the forces on a rigid-body are not usually concurrent and may cause rotation of the body (due to </a:t>
              </a:r>
              <a:r>
                <a:rPr lang="en-US" dirty="0" smtClean="0"/>
                <a:t>moments </a:t>
              </a:r>
              <a:r>
                <a:rPr lang="en-US" dirty="0"/>
                <a:t>created by the forces).</a:t>
              </a:r>
            </a:p>
          </p:txBody>
        </p:sp>
        <p:sp>
          <p:nvSpPr>
            <p:cNvPr id="7180" name="Text Box 16"/>
            <p:cNvSpPr txBox="1">
              <a:spLocks noChangeArrowheads="1"/>
            </p:cNvSpPr>
            <p:nvPr/>
          </p:nvSpPr>
          <p:spPr bwMode="auto">
            <a:xfrm>
              <a:off x="288" y="1898"/>
              <a:ext cx="18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u="sng" dirty="0">
                  <a:solidFill>
                    <a:srgbClr val="0000FA"/>
                  </a:solidFill>
                </a:rPr>
                <a:t>Forces on a particle</a:t>
              </a:r>
            </a:p>
          </p:txBody>
        </p:sp>
        <p:pic>
          <p:nvPicPr>
            <p:cNvPr id="7181" name="Picture 16" descr="CH 5 Cond Rigi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 y="576"/>
              <a:ext cx="1478" cy="1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itle 3"/>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CONDITIONS  FOR  RIGID-BODY  EQUILIBRIUM </a:t>
            </a:r>
            <a:r>
              <a:rPr lang="en-US" sz="2400" kern="1200" dirty="0" smtClean="0">
                <a:solidFill>
                  <a:srgbClr val="000096"/>
                </a:solidFill>
                <a:effectLst/>
                <a:latin typeface="Times New Roman" panose="02020603050405020304" pitchFamily="18" charset="0"/>
                <a:ea typeface="+mn-ea"/>
                <a:cs typeface="+mn-cs"/>
              </a:rPr>
              <a:t>(Section 5.1)</a:t>
            </a:r>
            <a:endParaRPr lang="en-US" dirty="0" smtClean="0">
              <a:solidFill>
                <a:srgbClr val="000096"/>
              </a:solidFill>
              <a:effectLst/>
            </a:endParaRPr>
          </a:p>
        </p:txBody>
      </p:sp>
      <p:sp>
        <p:nvSpPr>
          <p:cNvPr id="5" name="Slide Number Placeholder 4"/>
          <p:cNvSpPr>
            <a:spLocks noGrp="1"/>
          </p:cNvSpPr>
          <p:nvPr>
            <p:ph type="sldNum" sz="quarter" idx="12"/>
          </p:nvPr>
        </p:nvSpPr>
        <p:spPr/>
        <p:txBody>
          <a:bodyPr/>
          <a:lstStyle/>
          <a:p>
            <a:fld id="{DC3AEFEB-B207-4D33-A191-2D8E3187E430}" type="slidenum">
              <a:rPr lang="en-US" smtClean="0"/>
              <a:pPr/>
              <a:t>6</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2" name="Text Box 1038"/>
          <p:cNvSpPr txBox="1">
            <a:spLocks noChangeArrowheads="1"/>
          </p:cNvSpPr>
          <p:nvPr/>
        </p:nvSpPr>
        <p:spPr bwMode="auto">
          <a:xfrm>
            <a:off x="3025775" y="5181600"/>
            <a:ext cx="556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Finally, we need to </a:t>
            </a:r>
            <a:r>
              <a:rPr lang="en-US" dirty="0">
                <a:solidFill>
                  <a:srgbClr val="0000FA"/>
                </a:solidFill>
              </a:rPr>
              <a:t>apply the equations of equilibrium</a:t>
            </a:r>
            <a:r>
              <a:rPr lang="en-US" dirty="0"/>
              <a:t> to solve for any unknowns.</a:t>
            </a:r>
          </a:p>
        </p:txBody>
      </p:sp>
      <p:grpSp>
        <p:nvGrpSpPr>
          <p:cNvPr id="8198" name="Group 11"/>
          <p:cNvGrpSpPr>
            <a:grpSpLocks/>
          </p:cNvGrpSpPr>
          <p:nvPr/>
        </p:nvGrpSpPr>
        <p:grpSpPr bwMode="auto">
          <a:xfrm>
            <a:off x="838200" y="1219200"/>
            <a:ext cx="7391400" cy="2506663"/>
            <a:chOff x="838200" y="1219200"/>
            <a:chExt cx="7391400" cy="2506663"/>
          </a:xfrm>
        </p:grpSpPr>
        <p:sp>
          <p:nvSpPr>
            <p:cNvPr id="8202" name="Text Box 1036"/>
            <p:cNvSpPr txBox="1">
              <a:spLocks noChangeArrowheads="1"/>
            </p:cNvSpPr>
            <p:nvPr/>
          </p:nvSpPr>
          <p:spPr bwMode="auto">
            <a:xfrm>
              <a:off x="838200" y="2895109"/>
              <a:ext cx="7391400" cy="830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For analyzing an actual physical system, first we need to create an </a:t>
              </a:r>
              <a:r>
                <a:rPr lang="en-US" dirty="0">
                  <a:solidFill>
                    <a:srgbClr val="0000FA"/>
                  </a:solidFill>
                </a:rPr>
                <a:t>idealized model </a:t>
              </a:r>
              <a:r>
                <a:rPr lang="en-US" dirty="0"/>
                <a:t>(above right).</a:t>
              </a:r>
            </a:p>
          </p:txBody>
        </p:sp>
        <p:pic>
          <p:nvPicPr>
            <p:cNvPr id="8203" name="Picture 1024" descr="C:\Documents and Settings\ALBERT\Desktop\Statics_09\Hibbeler_12th\IMAGES-FINAL_M05\fig05_18a.jpg"/>
            <p:cNvPicPr>
              <a:picLocks noChangeAspect="1" noChangeArrowheads="1"/>
            </p:cNvPicPr>
            <p:nvPr/>
          </p:nvPicPr>
          <p:blipFill>
            <a:blip r:embed="rId3" cstate="print">
              <a:extLst>
                <a:ext uri="{28A0092B-C50C-407E-A947-70E740481C1C}">
                  <a14:useLocalDpi xmlns:a14="http://schemas.microsoft.com/office/drawing/2010/main" val="0"/>
                </a:ext>
              </a:extLst>
            </a:blip>
            <a:srcRect l="4892" t="1459" r="8562" b="24796"/>
            <a:stretch>
              <a:fillRect/>
            </a:stretch>
          </p:blipFill>
          <p:spPr bwMode="auto">
            <a:xfrm>
              <a:off x="1676400" y="1223683"/>
              <a:ext cx="2286000" cy="163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025" descr="C:\Documents and Settings\ALBERT\Desktop\Statics_09\Hibbeler_12th\IMAGES-FINAL_M05\fig05_18b.jpg"/>
            <p:cNvPicPr>
              <a:picLocks noChangeAspect="1" noChangeArrowheads="1"/>
            </p:cNvPicPr>
            <p:nvPr/>
          </p:nvPicPr>
          <p:blipFill>
            <a:blip r:embed="rId4" cstate="print">
              <a:extLst>
                <a:ext uri="{28A0092B-C50C-407E-A947-70E740481C1C}">
                  <a14:useLocalDpi xmlns:a14="http://schemas.microsoft.com/office/drawing/2010/main" val="0"/>
                </a:ext>
              </a:extLst>
            </a:blip>
            <a:srcRect b="18961"/>
            <a:stretch>
              <a:fillRect/>
            </a:stretch>
          </p:blipFill>
          <p:spPr bwMode="auto">
            <a:xfrm>
              <a:off x="5029200" y="1219200"/>
              <a:ext cx="1981200" cy="1634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5"/>
          <p:cNvGrpSpPr>
            <a:grpSpLocks/>
          </p:cNvGrpSpPr>
          <p:nvPr/>
        </p:nvGrpSpPr>
        <p:grpSpPr bwMode="auto">
          <a:xfrm>
            <a:off x="533400" y="3913188"/>
            <a:ext cx="8521700" cy="2182812"/>
            <a:chOff x="336" y="2465"/>
            <a:chExt cx="5368" cy="1375"/>
          </a:xfrm>
        </p:grpSpPr>
        <p:sp>
          <p:nvSpPr>
            <p:cNvPr id="8200" name="Text Box 1037"/>
            <p:cNvSpPr txBox="1">
              <a:spLocks noChangeArrowheads="1"/>
            </p:cNvSpPr>
            <p:nvPr/>
          </p:nvSpPr>
          <p:spPr bwMode="auto">
            <a:xfrm>
              <a:off x="1912" y="2465"/>
              <a:ext cx="3792"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dirty="0"/>
                <a:t>Then we need to draw a </a:t>
              </a:r>
              <a:r>
                <a:rPr lang="en-US" dirty="0">
                  <a:solidFill>
                    <a:srgbClr val="0000FA"/>
                  </a:solidFill>
                </a:rPr>
                <a:t>free-body diagram (FBD) showing all the external (active and reactive) forces</a:t>
              </a:r>
              <a:r>
                <a:rPr lang="en-US" dirty="0"/>
                <a:t>.</a:t>
              </a:r>
            </a:p>
          </p:txBody>
        </p:sp>
        <p:pic>
          <p:nvPicPr>
            <p:cNvPr id="8201" name="Picture 14" descr="CH 5 Ramp FB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 y="2496"/>
              <a:ext cx="1567"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THE  PROCESS  OF  SOLVING  RIGID  BODY EQUILIBRIUM  PROBLEMS</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7</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302"/>
                                        </p:tgtEl>
                                        <p:attrNameLst>
                                          <p:attrName>style.visibility</p:attrName>
                                        </p:attrNameLst>
                                      </p:cBhvr>
                                      <p:to>
                                        <p:strVal val="visible"/>
                                      </p:to>
                                    </p:set>
                                    <p:anim calcmode="lin" valueType="num">
                                      <p:cBhvr additive="base">
                                        <p:cTn id="13" dur="500" fill="hold"/>
                                        <p:tgtEl>
                                          <p:spTgt spid="12302"/>
                                        </p:tgtEl>
                                        <p:attrNameLst>
                                          <p:attrName>ppt_x</p:attrName>
                                        </p:attrNameLst>
                                      </p:cBhvr>
                                      <p:tavLst>
                                        <p:tav tm="0">
                                          <p:val>
                                            <p:strVal val="0-#ppt_w/2"/>
                                          </p:val>
                                        </p:tav>
                                        <p:tav tm="100000">
                                          <p:val>
                                            <p:strVal val="#ppt_x"/>
                                          </p:val>
                                        </p:tav>
                                      </p:tavLst>
                                    </p:anim>
                                    <p:anim calcmode="lin" valueType="num">
                                      <p:cBhvr additive="base">
                                        <p:cTn id="14" dur="500" fill="hold"/>
                                        <p:tgtEl>
                                          <p:spTgt spid="123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Text Box 18"/>
          <p:cNvSpPr txBox="1">
            <a:spLocks noChangeArrowheads="1"/>
          </p:cNvSpPr>
          <p:nvPr/>
        </p:nvSpPr>
        <p:spPr bwMode="auto">
          <a:xfrm>
            <a:off x="228600" y="5105400"/>
            <a:ext cx="8305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itchFamily="18" charset="0"/>
              </a:defRPr>
            </a:lvl1pPr>
            <a:lvl2pPr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lvl="1" eaLnBrk="1" hangingPunct="1">
              <a:spcBef>
                <a:spcPct val="50000"/>
              </a:spcBef>
            </a:pPr>
            <a:r>
              <a:rPr lang="en-US" dirty="0"/>
              <a:t>2.	</a:t>
            </a:r>
            <a:r>
              <a:rPr lang="en-US" dirty="0">
                <a:solidFill>
                  <a:srgbClr val="0000FA"/>
                </a:solidFill>
              </a:rPr>
              <a:t>Show all the external forces and couple moments.  </a:t>
            </a:r>
            <a:r>
              <a:rPr lang="en-US" dirty="0"/>
              <a:t>These 	</a:t>
            </a:r>
            <a:r>
              <a:rPr lang="en-US" dirty="0">
                <a:solidFill>
                  <a:srgbClr val="0000FA"/>
                </a:solidFill>
              </a:rPr>
              <a:t>typically</a:t>
            </a:r>
            <a:r>
              <a:rPr lang="en-US" dirty="0"/>
              <a:t> include:  a) applied loads, b) support reactions,  	and,  c) the weight of the body.</a:t>
            </a:r>
          </a:p>
        </p:txBody>
      </p:sp>
      <p:sp>
        <p:nvSpPr>
          <p:cNvPr id="9222" name="Text Box 25"/>
          <p:cNvSpPr txBox="1">
            <a:spLocks noChangeArrowheads="1"/>
          </p:cNvSpPr>
          <p:nvPr/>
        </p:nvSpPr>
        <p:spPr bwMode="auto">
          <a:xfrm>
            <a:off x="990600" y="3451860"/>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000" dirty="0"/>
              <a:t>Idealized model</a:t>
            </a:r>
          </a:p>
        </p:txBody>
      </p:sp>
      <p:grpSp>
        <p:nvGrpSpPr>
          <p:cNvPr id="2" name="Group 16"/>
          <p:cNvGrpSpPr>
            <a:grpSpLocks/>
          </p:cNvGrpSpPr>
          <p:nvPr/>
        </p:nvGrpSpPr>
        <p:grpSpPr bwMode="auto">
          <a:xfrm>
            <a:off x="228600" y="1295400"/>
            <a:ext cx="8229600" cy="3790950"/>
            <a:chOff x="144" y="816"/>
            <a:chExt cx="5184" cy="2388"/>
          </a:xfrm>
        </p:grpSpPr>
        <p:sp>
          <p:nvSpPr>
            <p:cNvPr id="9225" name="Text Box 26"/>
            <p:cNvSpPr txBox="1">
              <a:spLocks noChangeArrowheads="1"/>
            </p:cNvSpPr>
            <p:nvPr/>
          </p:nvSpPr>
          <p:spPr bwMode="auto">
            <a:xfrm>
              <a:off x="3216" y="2160"/>
              <a:ext cx="192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2000"/>
                <a:t>Free-body diagram (FBD)</a:t>
              </a:r>
            </a:p>
          </p:txBody>
        </p:sp>
        <p:grpSp>
          <p:nvGrpSpPr>
            <p:cNvPr id="9226" name="Group 15"/>
            <p:cNvGrpSpPr>
              <a:grpSpLocks/>
            </p:cNvGrpSpPr>
            <p:nvPr/>
          </p:nvGrpSpPr>
          <p:grpSpPr bwMode="auto">
            <a:xfrm>
              <a:off x="144" y="816"/>
              <a:ext cx="5184" cy="2388"/>
              <a:chOff x="144" y="816"/>
              <a:chExt cx="5184" cy="2388"/>
            </a:xfrm>
          </p:grpSpPr>
          <p:sp>
            <p:nvSpPr>
              <p:cNvPr id="9227" name="Text Box 17"/>
              <p:cNvSpPr txBox="1">
                <a:spLocks noChangeArrowheads="1"/>
              </p:cNvSpPr>
              <p:nvPr/>
            </p:nvSpPr>
            <p:spPr bwMode="auto">
              <a:xfrm>
                <a:off x="144" y="2448"/>
                <a:ext cx="5184"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itchFamily="18" charset="0"/>
                  </a:defRPr>
                </a:lvl1pPr>
                <a:lvl2pPr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lvl="1" eaLnBrk="1" hangingPunct="1">
                  <a:spcBef>
                    <a:spcPct val="50000"/>
                  </a:spcBef>
                </a:pPr>
                <a:r>
                  <a:rPr lang="en-US" dirty="0"/>
                  <a:t>1.	</a:t>
                </a:r>
                <a:r>
                  <a:rPr lang="en-US" dirty="0">
                    <a:solidFill>
                      <a:srgbClr val="0000FA"/>
                    </a:solidFill>
                  </a:rPr>
                  <a:t>Draw an outlined shape. </a:t>
                </a:r>
                <a:r>
                  <a:rPr lang="en-US" dirty="0"/>
                  <a:t>Imagine the body to be isolated 	or cut   “free” from its constraints and draw its outlined 	shape.</a:t>
                </a:r>
              </a:p>
            </p:txBody>
          </p:sp>
          <p:pic>
            <p:nvPicPr>
              <p:cNvPr id="9228" name="Picture 14" descr="CH 5 Beam FB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4" y="816"/>
                <a:ext cx="2773" cy="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026" name="Picture 2" descr="C:\Users\chnam\Desktop\Hibbeler_13\Books\Images_13\CH05\05_007a_EX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91" t="-1" r="423" b="21136"/>
          <a:stretch/>
        </p:blipFill>
        <p:spPr bwMode="auto">
          <a:xfrm>
            <a:off x="494561" y="1295400"/>
            <a:ext cx="3360796" cy="201168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idx="4294967295"/>
          </p:nvPr>
        </p:nvSpPr>
        <p:spPr/>
        <p:txBody>
          <a:bodyPr/>
          <a:lstStyle/>
          <a:p>
            <a:pPr rtl="0" eaLnBrk="1" fontAlgn="base" hangingPunct="1"/>
            <a:r>
              <a:rPr lang="en-US" sz="2400" b="1" kern="1200" dirty="0" smtClean="0">
                <a:solidFill>
                  <a:srgbClr val="000096"/>
                </a:solidFill>
                <a:effectLst/>
                <a:latin typeface="Times New Roman" panose="02020603050405020304" pitchFamily="18" charset="0"/>
                <a:ea typeface="+mn-ea"/>
                <a:cs typeface="+mn-cs"/>
              </a:rPr>
              <a:t>FREE-BODY  DIAGRAMS </a:t>
            </a:r>
            <a:r>
              <a:rPr lang="en-US" sz="2400" kern="1200" dirty="0" smtClean="0">
                <a:solidFill>
                  <a:srgbClr val="000096"/>
                </a:solidFill>
                <a:effectLst/>
                <a:latin typeface="Times New Roman" panose="02020603050405020304" pitchFamily="18" charset="0"/>
                <a:ea typeface="+mn-ea"/>
                <a:cs typeface="+mn-cs"/>
              </a:rPr>
              <a:t>(Section 5.2)</a:t>
            </a:r>
            <a:endParaRPr lang="en-US" dirty="0" smtClean="0">
              <a:solidFill>
                <a:srgbClr val="000096"/>
              </a:solidFill>
              <a:effectLst/>
            </a:endParaRPr>
          </a:p>
        </p:txBody>
      </p:sp>
      <p:sp>
        <p:nvSpPr>
          <p:cNvPr id="4" name="Slide Number Placeholder 3"/>
          <p:cNvSpPr>
            <a:spLocks noGrp="1"/>
          </p:cNvSpPr>
          <p:nvPr>
            <p:ph type="sldNum" sz="quarter" idx="12"/>
          </p:nvPr>
        </p:nvSpPr>
        <p:spPr/>
        <p:txBody>
          <a:bodyPr/>
          <a:lstStyle/>
          <a:p>
            <a:fld id="{DC3AEFEB-B207-4D33-A191-2D8E3187E430}" type="slidenum">
              <a:rPr lang="en-US" smtClean="0"/>
              <a:pPr/>
              <a:t>8</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86"/>
                                        </p:tgtEl>
                                        <p:attrNameLst>
                                          <p:attrName>style.visibility</p:attrName>
                                        </p:attrNameLst>
                                      </p:cBhvr>
                                      <p:to>
                                        <p:strVal val="visible"/>
                                      </p:to>
                                    </p:set>
                                    <p:anim calcmode="lin" valueType="num">
                                      <p:cBhvr additive="base">
                                        <p:cTn id="13" dur="500" fill="hold"/>
                                        <p:tgtEl>
                                          <p:spTgt spid="7186"/>
                                        </p:tgtEl>
                                        <p:attrNameLst>
                                          <p:attrName>ppt_x</p:attrName>
                                        </p:attrNameLst>
                                      </p:cBhvr>
                                      <p:tavLst>
                                        <p:tav tm="0">
                                          <p:val>
                                            <p:strVal val="0-#ppt_w/2"/>
                                          </p:val>
                                        </p:tav>
                                        <p:tav tm="100000">
                                          <p:val>
                                            <p:strVal val="#ppt_x"/>
                                          </p:val>
                                        </p:tav>
                                      </p:tavLst>
                                    </p:anim>
                                    <p:anim calcmode="lin" valueType="num">
                                      <p:cBhvr additive="base">
                                        <p:cTn id="14" dur="500" fill="hold"/>
                                        <p:tgtEl>
                                          <p:spTgt spid="7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1028"/>
          <p:cNvSpPr txBox="1">
            <a:spLocks noChangeArrowheads="1"/>
          </p:cNvSpPr>
          <p:nvPr/>
        </p:nvSpPr>
        <p:spPr bwMode="auto">
          <a:xfrm>
            <a:off x="457200" y="4038600"/>
            <a:ext cx="77724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itchFamily="18" charset="0"/>
              </a:defRPr>
            </a:lvl1pPr>
            <a:lvl2pPr marL="908050" indent="-4508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lvl="1"/>
            <a:r>
              <a:rPr lang="en-US" dirty="0"/>
              <a:t>3.	</a:t>
            </a:r>
            <a:r>
              <a:rPr lang="en-US" dirty="0">
                <a:solidFill>
                  <a:srgbClr val="0000FA"/>
                </a:solidFill>
              </a:rPr>
              <a:t>Label loads and dimensions on the FBD: </a:t>
            </a:r>
            <a:r>
              <a:rPr lang="en-US" dirty="0"/>
              <a:t>All known forces and couple moments should be labeled with their magnitudes and directions.  For the unknown forces and couple moments, use letters like A</a:t>
            </a:r>
            <a:r>
              <a:rPr lang="en-US" baseline="-25000" dirty="0"/>
              <a:t>x</a:t>
            </a:r>
            <a:r>
              <a:rPr lang="en-US" dirty="0"/>
              <a:t>, A</a:t>
            </a:r>
            <a:r>
              <a:rPr lang="en-US" baseline="-25000" dirty="0"/>
              <a:t>y</a:t>
            </a:r>
            <a:r>
              <a:rPr lang="en-US" dirty="0"/>
              <a:t>, </a:t>
            </a:r>
            <a:r>
              <a:rPr lang="en-US" dirty="0" smtClean="0"/>
              <a:t>M</a:t>
            </a:r>
            <a:r>
              <a:rPr lang="en-US" baseline="-25000" dirty="0" smtClean="0"/>
              <a:t>A</a:t>
            </a:r>
            <a:r>
              <a:rPr lang="en-US" dirty="0" smtClean="0"/>
              <a:t>.  </a:t>
            </a:r>
            <a:r>
              <a:rPr lang="en-US" dirty="0"/>
              <a:t>Indicate any necessary dimensions.</a:t>
            </a:r>
          </a:p>
        </p:txBody>
      </p:sp>
      <p:sp>
        <p:nvSpPr>
          <p:cNvPr id="10246" name="Text Box 1033"/>
          <p:cNvSpPr txBox="1">
            <a:spLocks noChangeArrowheads="1"/>
          </p:cNvSpPr>
          <p:nvPr/>
        </p:nvSpPr>
        <p:spPr bwMode="auto">
          <a:xfrm>
            <a:off x="1219200" y="3505200"/>
            <a:ext cx="2057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t>Idealized model</a:t>
            </a:r>
          </a:p>
        </p:txBody>
      </p:sp>
      <p:sp>
        <p:nvSpPr>
          <p:cNvPr id="10247" name="Text Box 1034"/>
          <p:cNvSpPr txBox="1">
            <a:spLocks noChangeArrowheads="1"/>
          </p:cNvSpPr>
          <p:nvPr/>
        </p:nvSpPr>
        <p:spPr bwMode="auto">
          <a:xfrm>
            <a:off x="5105400" y="3505200"/>
            <a:ext cx="2571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a:t>Free-body diagram</a:t>
            </a:r>
          </a:p>
        </p:txBody>
      </p:sp>
      <p:pic>
        <p:nvPicPr>
          <p:cNvPr id="10249" name="Picture 13" descr="CH 5 Beam FB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1493520"/>
            <a:ext cx="4401902" cy="201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chnam\Desktop\Hibbeler_13\Books\Images_13\CH05\05_007a_EX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91" t="-1" r="423" b="21136"/>
          <a:stretch/>
        </p:blipFill>
        <p:spPr bwMode="auto">
          <a:xfrm>
            <a:off x="494561" y="1493520"/>
            <a:ext cx="3360796" cy="20116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idx="4294967295"/>
          </p:nvPr>
        </p:nvSpPr>
        <p:spPr/>
        <p:txBody>
          <a:bodyPr/>
          <a:lstStyle/>
          <a:p>
            <a:pPr rtl="0" fontAlgn="base"/>
            <a:r>
              <a:rPr lang="en-US" sz="2400" b="1" kern="1200" dirty="0" smtClean="0">
                <a:solidFill>
                  <a:srgbClr val="000096"/>
                </a:solidFill>
                <a:effectLst/>
                <a:latin typeface="Times New Roman" panose="02020603050405020304" pitchFamily="18" charset="0"/>
                <a:ea typeface="+mn-ea"/>
                <a:cs typeface="+mn-cs"/>
              </a:rPr>
              <a:t>FREE-BODY  DIAGRAMS </a:t>
            </a:r>
            <a:r>
              <a:rPr lang="en-US" sz="2400" kern="1200" dirty="0" smtClean="0">
                <a:solidFill>
                  <a:srgbClr val="000096"/>
                </a:solidFill>
                <a:effectLst/>
                <a:latin typeface="Times New Roman" panose="02020603050405020304" pitchFamily="18" charset="0"/>
                <a:ea typeface="+mn-ea"/>
                <a:cs typeface="+mn-cs"/>
              </a:rPr>
              <a:t>(continued)</a:t>
            </a:r>
            <a:endParaRPr lang="en-US" dirty="0" smtClean="0">
              <a:solidFill>
                <a:srgbClr val="000096"/>
              </a:solidFill>
              <a:effectLst/>
            </a:endParaRPr>
          </a:p>
        </p:txBody>
      </p:sp>
      <p:sp>
        <p:nvSpPr>
          <p:cNvPr id="3" name="Slide Number Placeholder 2"/>
          <p:cNvSpPr>
            <a:spLocks noGrp="1"/>
          </p:cNvSpPr>
          <p:nvPr>
            <p:ph type="sldNum" sz="quarter" idx="12"/>
          </p:nvPr>
        </p:nvSpPr>
        <p:spPr/>
        <p:txBody>
          <a:bodyPr/>
          <a:lstStyle/>
          <a:p>
            <a:fld id="{DC3AEFEB-B207-4D33-A191-2D8E3187E430}" type="slidenum">
              <a:rPr lang="en-US" smtClean="0"/>
              <a:pPr/>
              <a:t>9</a:t>
            </a:fld>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0-#ppt_w/2"/>
                                          </p:val>
                                        </p:tav>
                                        <p:tav tm="100000">
                                          <p:val>
                                            <p:strVal val="#ppt_x"/>
                                          </p:val>
                                        </p:tav>
                                      </p:tavLst>
                                    </p:anim>
                                    <p:anim calcmode="lin" valueType="num">
                                      <p:cBhvr additive="base">
                                        <p:cTn id="8"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theme/theme1.xml><?xml version="1.0" encoding="utf-8"?>
<a:theme xmlns:a="http://schemas.openxmlformats.org/drawingml/2006/main" name="Template_Whi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Template_White.potx" id="{8C25AA59-8215-43E2-A456-D09F398F14AE}" vid="{18175F9B-0567-4CE6-B434-30CB09040A9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Template_White</Template>
  <TotalTime>4779</TotalTime>
  <Words>4398</Words>
  <Application>Microsoft Office PowerPoint</Application>
  <PresentationFormat>On-screen Show (4:3)</PresentationFormat>
  <Paragraphs>586</Paragraphs>
  <Slides>54</Slides>
  <Notes>53</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54</vt:i4>
      </vt:variant>
    </vt:vector>
  </HeadingPairs>
  <TitlesOfParts>
    <vt:vector size="57" baseType="lpstr">
      <vt:lpstr>Template_White</vt:lpstr>
      <vt:lpstr>Office Theme</vt:lpstr>
      <vt:lpstr>Equation</vt:lpstr>
      <vt:lpstr>Engineering Mechanics: Statics  (ENGR 175)  Chapter 5- Equilibrium of a Rigid Body</vt:lpstr>
      <vt:lpstr>EQUILIBRIUM  OF  A  RIGID  BODY &amp;  FREE-BODY   DIAGRAMS</vt:lpstr>
      <vt:lpstr>READING QUIZ</vt:lpstr>
      <vt:lpstr>APPLICATIONS</vt:lpstr>
      <vt:lpstr>APPLICATIONS (continued)</vt:lpstr>
      <vt:lpstr>CONDITIONS  FOR  RIGID-BODY  EQUILIBRIUM (Section 5.1)</vt:lpstr>
      <vt:lpstr>THE  PROCESS  OF  SOLVING  RIGID  BODY EQUILIBRIUM  PROBLEMS</vt:lpstr>
      <vt:lpstr>FREE-BODY  DIAGRAMS (Section 5.2)</vt:lpstr>
      <vt:lpstr>FREE-BODY  DIAGRAMS (continued)</vt:lpstr>
      <vt:lpstr>SUPPORT  REACTIONS  IN  2-D</vt:lpstr>
      <vt:lpstr>EXAMPLE I</vt:lpstr>
      <vt:lpstr>EXAMPLE II</vt:lpstr>
      <vt:lpstr>EXAMPLE II (continued)</vt:lpstr>
      <vt:lpstr>CONCEPT  QUIZ</vt:lpstr>
      <vt:lpstr>CONCEPT  QUIZ (continued)</vt:lpstr>
      <vt:lpstr>GROUP  PROBLEM  SOLVING I</vt:lpstr>
      <vt:lpstr>GROUP  PROBLEM  SOLVING I (continued)</vt:lpstr>
      <vt:lpstr>GROUP  PROBLEM  SOLVING II</vt:lpstr>
      <vt:lpstr>GROUP  PROBLEM  SOLVING II (continued)</vt:lpstr>
      <vt:lpstr>EQUATIONS  OF  EQUILIBRIUM &amp;  TWO- AND  THREE-FORCE  MEMEBERS</vt:lpstr>
      <vt:lpstr>APPLICATIONS</vt:lpstr>
      <vt:lpstr>APPLICATIONS (continued)</vt:lpstr>
      <vt:lpstr>EQUATIONS  OF  EQUILIBRIUM (Section 5.3)</vt:lpstr>
      <vt:lpstr>TWO-FORCE  MEMBERS &amp; THREE  FORCE-MEMBERS (Section 5.4)</vt:lpstr>
      <vt:lpstr>EXAMPLES  OF  TWO-FORCE  MEMBERS</vt:lpstr>
      <vt:lpstr>STEPS  FOR  SOLVING  2-D  EQUILIBRIUM PROBLEMS</vt:lpstr>
      <vt:lpstr>IMPORTANT   NOTES</vt:lpstr>
      <vt:lpstr>EXAMPLE</vt:lpstr>
      <vt:lpstr>EXAMPLE (continued)</vt:lpstr>
      <vt:lpstr>GROUP  PROBLEM  SOLVING </vt:lpstr>
      <vt:lpstr>GROUP  PROBLEM  SOLVING (continued)</vt:lpstr>
      <vt:lpstr>GROUP  PROBLEM  SOLVING (continued)</vt:lpstr>
      <vt:lpstr>ATTENTION  QUIZ</vt:lpstr>
      <vt:lpstr>3-D FREE-BODY  DIAGRAMS, EQUILIBRIUM EQUATIONS, CONSTRAINTS  AND  STATICAL  DETERMINACY</vt:lpstr>
      <vt:lpstr>APPLICATIONS</vt:lpstr>
      <vt:lpstr>APPLICATIONS  (continued)</vt:lpstr>
      <vt:lpstr>APPLICATIONS  (continued)</vt:lpstr>
      <vt:lpstr>SUPPORT  REACTIONS  IN  3-D  (Table 5-2)</vt:lpstr>
      <vt:lpstr>IMPORTANT   NOTE</vt:lpstr>
      <vt:lpstr>EQUATIONS  OF  EQUILIBRIUM (Section 5.6)</vt:lpstr>
      <vt:lpstr>CONSTRAINTS  AND  STATICAL  DETERMINACY (Section 5.7)</vt:lpstr>
      <vt:lpstr>IMPROPER  CONSTRAINTS</vt:lpstr>
      <vt:lpstr>READING QUIZ</vt:lpstr>
      <vt:lpstr>EXAMPLE  I</vt:lpstr>
      <vt:lpstr>EXAMPLE  I  (continued)</vt:lpstr>
      <vt:lpstr>EXAMPLE  I  (continued)</vt:lpstr>
      <vt:lpstr>EXAMPLE  II</vt:lpstr>
      <vt:lpstr>EXAMPLE  II  (continued)</vt:lpstr>
      <vt:lpstr>EXAMPLE  II  (continued)</vt:lpstr>
      <vt:lpstr>GROUP  PROBLEM  SOLVING</vt:lpstr>
      <vt:lpstr>GROUP  PROBLEM  SOLVING (continued)</vt:lpstr>
      <vt:lpstr>GROUP  PROBLEM  SOLVING (continued)</vt:lpstr>
      <vt:lpstr>ATTENTION QUIZ</vt:lpstr>
      <vt:lpstr>ATTENTION QUIZ</vt:lpstr>
    </vt:vector>
  </TitlesOfParts>
  <Company>NDSU &amp; ASU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5.1-5.2</dc:title>
  <dc:subject>Hibbeler Statics 14th Edition</dc:subject>
  <dc:creator>Mehta, Danielson, Nam, &amp; Georgeou</dc:creator>
  <dc:description>Updated for Hibbeler's 14th Edition Statics textbook by Dr. Changho Nam, edited by Dr. Scott Danielson.</dc:description>
  <cp:lastModifiedBy>acha</cp:lastModifiedBy>
  <cp:revision>127</cp:revision>
  <cp:lastPrinted>2001-02-27T20:55:46Z</cp:lastPrinted>
  <dcterms:created xsi:type="dcterms:W3CDTF">2000-09-21T13:10:48Z</dcterms:created>
  <dcterms:modified xsi:type="dcterms:W3CDTF">2017-05-30T20:43:35Z</dcterms:modified>
</cp:coreProperties>
</file>